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slideshow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1"/>
  </p:notesMasterIdLst>
  <p:sldIdLst>
    <p:sldId id="278" r:id="rId2"/>
    <p:sldId id="258" r:id="rId3"/>
    <p:sldId id="257" r:id="rId4"/>
    <p:sldId id="259" r:id="rId5"/>
    <p:sldId id="261" r:id="rId6"/>
    <p:sldId id="262" r:id="rId7"/>
    <p:sldId id="277" r:id="rId8"/>
    <p:sldId id="266" r:id="rId9"/>
    <p:sldId id="264" r:id="rId10"/>
    <p:sldId id="276" r:id="rId11"/>
    <p:sldId id="265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9144000" cy="6858000" type="screen4x3"/>
  <p:notesSz cx="6858000" cy="91440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EE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22" autoAdjust="0"/>
  </p:normalViewPr>
  <p:slideViewPr>
    <p:cSldViewPr snapToGrid="0" snapToObjects="1">
      <p:cViewPr>
        <p:scale>
          <a:sx n="91" d="100"/>
          <a:sy n="91" d="100"/>
        </p:scale>
        <p:origin x="-1210" y="-2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54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CF7385F4-2925-4CD1-A509-D25D1B951851}" type="datetimeFigureOut">
              <a:rPr lang="cs-CZ" altLang="cs-CZ"/>
              <a:pPr>
                <a:defRPr/>
              </a:pPr>
              <a:t>11. 3. 2016</a:t>
            </a:fld>
            <a:endParaRPr lang="cs-CZ" altLang="cs-CZ"/>
          </a:p>
        </p:txBody>
      </p:sp>
      <p:sp>
        <p:nvSpPr>
          <p:cNvPr id="21508" name="Rectangle 4"/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253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noProof="0" smtClean="0"/>
              <a:t>Klepnutím lze upravit styly předlohy textu.</a:t>
            </a:r>
          </a:p>
          <a:p>
            <a:pPr lvl="1"/>
            <a:r>
              <a:rPr lang="cs-CZ" altLang="cs-CZ" noProof="0" smtClean="0"/>
              <a:t>Druhá úroveň</a:t>
            </a:r>
          </a:p>
          <a:p>
            <a:pPr lvl="2"/>
            <a:r>
              <a:rPr lang="cs-CZ" altLang="cs-CZ" noProof="0" smtClean="0"/>
              <a:t>Třetí úroveň</a:t>
            </a:r>
          </a:p>
          <a:p>
            <a:pPr lvl="3"/>
            <a:r>
              <a:rPr lang="cs-CZ" altLang="cs-CZ" noProof="0" smtClean="0"/>
              <a:t>Čtvrtá úroveň</a:t>
            </a:r>
          </a:p>
          <a:p>
            <a:pPr lvl="4"/>
            <a:r>
              <a:rPr lang="cs-CZ" altLang="cs-CZ" noProof="0" smtClean="0"/>
              <a:t>Pátá úroveň</a:t>
            </a:r>
          </a:p>
        </p:txBody>
      </p:sp>
      <p:sp>
        <p:nvSpPr>
          <p:cNvPr id="2253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2253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2028927A-326F-4E52-AB27-EC35DA34462C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53623357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cs-CZ" altLang="cs-CZ" smtClean="0">
                <a:latin typeface="Arial" pitchFamily="34" charset="0"/>
              </a:rPr>
              <a:t>KEY FREE. BE FREE = BEZ KLÍČŮ JSTE SVOBODNÍ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cs-CZ" altLang="cs-CZ" smtClean="0">
                <a:latin typeface="Arial" pitchFamily="34" charset="0"/>
              </a:rPr>
              <a:t>Control = Ovládání</a:t>
            </a:r>
          </a:p>
          <a:p>
            <a:pPr eaLnBrk="1" hangingPunct="1"/>
            <a:endParaRPr lang="cs-CZ" altLang="cs-CZ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cs-CZ" altLang="cs-CZ" smtClean="0">
                <a:latin typeface="Arial" pitchFamily="34" charset="0"/>
              </a:rPr>
              <a:t>Control = Ovládání</a:t>
            </a:r>
          </a:p>
          <a:p>
            <a:pPr eaLnBrk="1" hangingPunct="1"/>
            <a:endParaRPr lang="cs-CZ" altLang="cs-CZ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cs-CZ" altLang="cs-CZ" smtClean="0">
                <a:latin typeface="Arial" pitchFamily="34" charset="0"/>
              </a:rPr>
              <a:t>Security = Pocit bezpečí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cs-CZ" altLang="cs-CZ" smtClean="0">
                <a:latin typeface="Arial" pitchFamily="34" charset="0"/>
              </a:rPr>
              <a:t>Security = Pocit bezpečí</a:t>
            </a:r>
          </a:p>
          <a:p>
            <a:pPr eaLnBrk="1" hangingPunct="1"/>
            <a:endParaRPr lang="cs-CZ" altLang="cs-CZ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cs-CZ" altLang="cs-CZ" smtClean="0">
                <a:latin typeface="Arial" pitchFamily="34" charset="0"/>
              </a:rPr>
              <a:t>Get Convenience = Získáte praktické řešení</a:t>
            </a:r>
          </a:p>
          <a:p>
            <a:pPr eaLnBrk="1" hangingPunct="1"/>
            <a:r>
              <a:rPr lang="cs-CZ" altLang="cs-CZ" smtClean="0">
                <a:latin typeface="Arial" pitchFamily="34" charset="0"/>
              </a:rPr>
              <a:t>Get Control = Získáte kontrolu</a:t>
            </a:r>
          </a:p>
          <a:p>
            <a:pPr eaLnBrk="1" hangingPunct="1"/>
            <a:r>
              <a:rPr lang="cs-CZ" altLang="cs-CZ" smtClean="0">
                <a:latin typeface="Arial" pitchFamily="34" charset="0"/>
              </a:rPr>
              <a:t>Get Security = Získáte pocit bezpečí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cs-CZ" altLang="cs-CZ" smtClean="0">
                <a:latin typeface="Arial" pitchFamily="34" charset="0"/>
              </a:rPr>
              <a:t>Convenience = Praktické řešení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cs-CZ" altLang="cs-CZ" smtClean="0">
                <a:latin typeface="Arial" pitchFamily="34" charset="0"/>
              </a:rPr>
              <a:t>Convenience = Praktické řešení</a:t>
            </a:r>
          </a:p>
          <a:p>
            <a:pPr eaLnBrk="1" hangingPunct="1"/>
            <a:endParaRPr lang="cs-CZ" altLang="cs-CZ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cs-CZ" altLang="cs-CZ" smtClean="0">
                <a:latin typeface="Arial" pitchFamily="34" charset="0"/>
              </a:rPr>
              <a:t>Convenience = Praktické řešení</a:t>
            </a:r>
          </a:p>
          <a:p>
            <a:pPr eaLnBrk="1" hangingPunct="1"/>
            <a:endParaRPr lang="cs-CZ" altLang="cs-CZ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cs-CZ" altLang="cs-CZ" smtClean="0">
                <a:latin typeface="Arial" pitchFamily="34" charset="0"/>
              </a:rPr>
              <a:t>Control = Ovládání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cs-CZ" altLang="cs-CZ" smtClean="0">
                <a:latin typeface="Arial" pitchFamily="34" charset="0"/>
              </a:rPr>
              <a:t>Control = Ovládání</a:t>
            </a:r>
          </a:p>
          <a:p>
            <a:pPr eaLnBrk="1" hangingPunct="1"/>
            <a:endParaRPr lang="cs-CZ" altLang="cs-CZ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cs-CZ" altLang="cs-CZ" smtClean="0">
                <a:latin typeface="Arial" pitchFamily="34" charset="0"/>
              </a:rPr>
              <a:t>Control = Ovládání</a:t>
            </a:r>
          </a:p>
          <a:p>
            <a:pPr eaLnBrk="1" hangingPunct="1"/>
            <a:endParaRPr lang="cs-CZ" altLang="cs-CZ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07A5D3-DF63-4B4A-A140-D0A2E403B3F7}" type="datetimeFigureOut">
              <a:rPr lang="en-US"/>
              <a:pPr>
                <a:defRPr/>
              </a:pPr>
              <a:t>3/11/2016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FE0977-8820-49C5-97CA-51CD5D8E5D5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266475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7DD703-7876-4C96-A876-6E099A3EF324}" type="datetimeFigureOut">
              <a:rPr lang="en-US"/>
              <a:pPr>
                <a:defRPr/>
              </a:pPr>
              <a:t>3/11/2016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F63286-9A51-40EA-A06E-CAF643D55F7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746888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404E44-EE04-4FB7-9194-9FF772E76E8A}" type="datetimeFigureOut">
              <a:rPr lang="en-US"/>
              <a:pPr>
                <a:defRPr/>
              </a:pPr>
              <a:t>3/11/2016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68EF49-51B6-4CF0-8A45-9C91CCD6177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192924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B01174-081C-4A4B-A468-9E777E3B5F66}" type="datetimeFigureOut">
              <a:rPr lang="en-US"/>
              <a:pPr>
                <a:defRPr/>
              </a:pPr>
              <a:t>3/11/2016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588D8F-0B72-40F4-91B9-6410F6DF0C2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170435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E8D9E6-4143-44F8-B707-11E5899B2952}" type="datetimeFigureOut">
              <a:rPr lang="en-US"/>
              <a:pPr>
                <a:defRPr/>
              </a:pPr>
              <a:t>3/11/2016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26DEE1-B0B1-4821-B321-F077572C5E9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351062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38CFA3-90A4-44AA-A22D-037C7DFBFF4F}" type="datetimeFigureOut">
              <a:rPr lang="en-US"/>
              <a:pPr>
                <a:defRPr/>
              </a:pPr>
              <a:t>3/11/2016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5A2E75-C4FD-4892-94CC-DFCE3825AAB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05155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FABF41-3C1C-4294-9525-0D6CFD453B52}" type="datetimeFigureOut">
              <a:rPr lang="en-US"/>
              <a:pPr>
                <a:defRPr/>
              </a:pPr>
              <a:t>3/11/2016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70EB85-DA49-426B-A0CA-BE3E2E4BD7C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144067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776A7D-90DE-45DF-B614-70C4728F24D6}" type="datetimeFigureOut">
              <a:rPr lang="en-US"/>
              <a:pPr>
                <a:defRPr/>
              </a:pPr>
              <a:t>3/11/2016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DDB9F0-A8F0-424B-A014-3C9851A145B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78618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EEE496-ECCE-4AF4-B4D1-70CA87E7D686}" type="datetimeFigureOut">
              <a:rPr lang="en-US"/>
              <a:pPr>
                <a:defRPr/>
              </a:pPr>
              <a:t>3/11/2016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B9A1C2-E8E1-45B0-A5CD-2D7D65BF6F9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41246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41F572-3E89-41A6-9605-C44E343CE9C0}" type="datetimeFigureOut">
              <a:rPr lang="en-US"/>
              <a:pPr>
                <a:defRPr/>
              </a:pPr>
              <a:t>3/11/2016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077761-F5E8-4AA9-B8E9-CC4458462EE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788637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998581-4CA0-479F-A629-5D15E1E6FB57}" type="datetimeFigureOut">
              <a:rPr lang="en-US"/>
              <a:pPr>
                <a:defRPr/>
              </a:pPr>
              <a:t>3/11/2016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E685D8-9040-4EE1-9EFC-25D15745A76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600073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cs-CZ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cs-CZ" smtClean="0"/>
              <a:t>Click to edit Master text styles</a:t>
            </a:r>
          </a:p>
          <a:p>
            <a:pPr lvl="1"/>
            <a:r>
              <a:rPr lang="en-US" altLang="cs-CZ" smtClean="0"/>
              <a:t>Second level</a:t>
            </a:r>
          </a:p>
          <a:p>
            <a:pPr lvl="2"/>
            <a:r>
              <a:rPr lang="en-US" altLang="cs-CZ" smtClean="0"/>
              <a:t>Third level</a:t>
            </a:r>
          </a:p>
          <a:p>
            <a:pPr lvl="3"/>
            <a:r>
              <a:rPr lang="en-US" altLang="cs-CZ" smtClean="0"/>
              <a:t>Fourth level</a:t>
            </a:r>
          </a:p>
          <a:p>
            <a:pPr lvl="4"/>
            <a:r>
              <a:rPr lang="en-US" altLang="cs-CZ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C6D3EC7-9479-467E-88CD-F713D6B67948}" type="datetimeFigureOut">
              <a:rPr lang="en-US"/>
              <a:pPr>
                <a:defRPr/>
              </a:pPr>
              <a:t>3/11/2016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9463B9B8-9627-4E98-9D2C-E7CD2B00B4F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31.jpe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13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3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22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jpeg"/><Relationship Id="rId5" Type="http://schemas.openxmlformats.org/officeDocument/2006/relationships/image" Target="../media/image36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13.png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image" Target="../media/image39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7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4.jpe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8.jpe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13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4605338" cy="345122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>
            <a:off x="228600" y="6426200"/>
            <a:ext cx="8694738" cy="1588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052" name="Picture 8" descr="assa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5250" y="6524625"/>
            <a:ext cx="1196975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9" descr="entr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1463" y="868363"/>
            <a:ext cx="3086100" cy="1982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4" name="Rectangle 11"/>
          <p:cNvSpPr>
            <a:spLocks noChangeArrowheads="1"/>
          </p:cNvSpPr>
          <p:nvPr/>
        </p:nvSpPr>
        <p:spPr bwMode="auto">
          <a:xfrm>
            <a:off x="865188" y="1501775"/>
            <a:ext cx="4014787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b="1"/>
              <a:t>INTELIGENTNÍ</a:t>
            </a:r>
            <a:r>
              <a:rPr lang="cs-CZ" altLang="cs-CZ" sz="1800" b="1"/>
              <a:t> </a:t>
            </a:r>
            <a:r>
              <a:rPr lang="cs-CZ" altLang="cs-CZ" b="1"/>
              <a:t>MOTORICKÝ ZÁMEK</a:t>
            </a:r>
          </a:p>
        </p:txBody>
      </p:sp>
      <p:pic>
        <p:nvPicPr>
          <p:cNvPr id="2055" name="Picture 12" descr="C:\Users\zupancicev\Documents\EVA\Brand, company\FAB\Loga FAB\FAB Full Color Transparent PNG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788" y="254000"/>
            <a:ext cx="1335087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11" descr="C:\Users\zupancicev\Documents\EVA\Fotky\ENTR\ENTR_web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9313" y="3095625"/>
            <a:ext cx="2128837" cy="319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538" y="3575050"/>
            <a:ext cx="2820987" cy="271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15" descr="1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8" descr="assa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5250" y="6524625"/>
            <a:ext cx="1196975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9" descr="entr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1150" y="982663"/>
            <a:ext cx="1766888" cy="113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9" name="Rectangle 11"/>
          <p:cNvSpPr>
            <a:spLocks noChangeArrowheads="1"/>
          </p:cNvSpPr>
          <p:nvPr/>
        </p:nvSpPr>
        <p:spPr bwMode="auto">
          <a:xfrm>
            <a:off x="5095875" y="4705033"/>
            <a:ext cx="2894013" cy="656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ts val="2200"/>
              </a:lnSpc>
              <a:spcBef>
                <a:spcPct val="0"/>
              </a:spcBef>
              <a:spcAft>
                <a:spcPts val="1200"/>
              </a:spcAft>
              <a:buFontTx/>
              <a:buNone/>
              <a:defRPr/>
            </a:pPr>
            <a:r>
              <a:rPr lang="cs-CZ" altLang="cs-CZ" sz="2000" dirty="0" smtClean="0"/>
              <a:t>Jednoduchá instalace a programování</a:t>
            </a:r>
            <a:endParaRPr lang="cs-CZ" altLang="cs-CZ" sz="2000" strike="sngStrike" dirty="0" smtClean="0">
              <a:solidFill>
                <a:srgbClr val="FF0000"/>
              </a:solidFill>
            </a:endParaRPr>
          </a:p>
        </p:txBody>
      </p:sp>
      <p:sp>
        <p:nvSpPr>
          <p:cNvPr id="11270" name="Rectangle 14"/>
          <p:cNvSpPr>
            <a:spLocks noChangeArrowheads="1"/>
          </p:cNvSpPr>
          <p:nvPr/>
        </p:nvSpPr>
        <p:spPr bwMode="auto">
          <a:xfrm>
            <a:off x="39688" y="-36513"/>
            <a:ext cx="4279900" cy="641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3600" baseline="10000"/>
              <a:t>| </a:t>
            </a:r>
            <a:r>
              <a:rPr lang="cs-CZ" altLang="cs-CZ" sz="3600" b="1" baseline="10000"/>
              <a:t>Mějte to pod kontrolou</a:t>
            </a:r>
            <a:r>
              <a:rPr lang="cs-CZ" altLang="cs-CZ" sz="3600" baseline="10000"/>
              <a:t> |</a:t>
            </a:r>
            <a:endParaRPr lang="cs-CZ" altLang="cs-CZ" sz="2400" b="1"/>
          </a:p>
        </p:txBody>
      </p:sp>
      <p:pic>
        <p:nvPicPr>
          <p:cNvPr id="11271" name="Picture 16" descr="control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8038" y="217488"/>
            <a:ext cx="2163762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2" name="Rectangle 18"/>
          <p:cNvSpPr>
            <a:spLocks noChangeArrowheads="1"/>
          </p:cNvSpPr>
          <p:nvPr/>
        </p:nvSpPr>
        <p:spPr bwMode="auto">
          <a:xfrm>
            <a:off x="3979863" y="2403475"/>
            <a:ext cx="4071937" cy="206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solidFill>
                  <a:srgbClr val="000000"/>
                </a:solidFill>
                <a:latin typeface="ArialMT"/>
              </a:rPr>
              <a:t>BEZDRÁTOVÁ KLÁVESNICE SI PAMATUJE AŽ </a:t>
            </a:r>
            <a:r>
              <a:rPr lang="cs-CZ" altLang="cs-CZ" sz="2800" b="1">
                <a:solidFill>
                  <a:srgbClr val="000000"/>
                </a:solidFill>
              </a:rPr>
              <a:t>20 RŮZNÝCH PIN KÓD</a:t>
            </a:r>
            <a:r>
              <a:rPr lang="cs-CZ" altLang="cs-CZ" sz="2800" b="1">
                <a:solidFill>
                  <a:srgbClr val="000000"/>
                </a:solidFill>
                <a:latin typeface="Arial-BoldMT"/>
              </a:rPr>
              <a:t>Ů</a:t>
            </a:r>
          </a:p>
        </p:txBody>
      </p:sp>
      <p:pic>
        <p:nvPicPr>
          <p:cNvPr id="11273" name="Picture 21" descr="code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6088" y="4695825"/>
            <a:ext cx="749300" cy="81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4" name="Rectangle 27"/>
          <p:cNvSpPr>
            <a:spLocks noChangeArrowheads="1"/>
          </p:cNvSpPr>
          <p:nvPr/>
        </p:nvSpPr>
        <p:spPr bwMode="auto">
          <a:xfrm>
            <a:off x="3841750" y="5513388"/>
            <a:ext cx="14605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000"/>
              <a:t>Bezdrátová klávesnice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000"/>
              <a:t>s dotykovým panelem</a:t>
            </a:r>
          </a:p>
        </p:txBody>
      </p:sp>
      <p:pic>
        <p:nvPicPr>
          <p:cNvPr id="11275" name="Picture 12" descr="C:\Users\zupancicev\Documents\EVA\Fotky\ENTR\Touchpad-FAB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6000" y="1851025"/>
            <a:ext cx="947738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8" descr="assa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5250" y="6524625"/>
            <a:ext cx="1196975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9" descr="entr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1150" y="982663"/>
            <a:ext cx="1766888" cy="113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2" name="Rectangle 11"/>
          <p:cNvSpPr>
            <a:spLocks noChangeArrowheads="1"/>
          </p:cNvSpPr>
          <p:nvPr/>
        </p:nvSpPr>
        <p:spPr bwMode="auto">
          <a:xfrm>
            <a:off x="6005513" y="4108450"/>
            <a:ext cx="2960687" cy="93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ts val="2200"/>
              </a:lnSpc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cs-CZ" altLang="cs-CZ" sz="2000"/>
              <a:t>Jednoduchá deaktivace ztracených dálkových ovladačů</a:t>
            </a:r>
          </a:p>
        </p:txBody>
      </p:sp>
      <p:sp>
        <p:nvSpPr>
          <p:cNvPr id="12293" name="Rectangle 14"/>
          <p:cNvSpPr>
            <a:spLocks noChangeArrowheads="1"/>
          </p:cNvSpPr>
          <p:nvPr/>
        </p:nvSpPr>
        <p:spPr bwMode="auto">
          <a:xfrm>
            <a:off x="39688" y="-39688"/>
            <a:ext cx="4202112" cy="647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3600" baseline="10000"/>
              <a:t>| </a:t>
            </a:r>
            <a:r>
              <a:rPr lang="cs-CZ" altLang="cs-CZ" sz="3600" b="1" baseline="10000"/>
              <a:t>Mějte to pod kontrolou</a:t>
            </a:r>
            <a:r>
              <a:rPr lang="cs-CZ" altLang="cs-CZ" sz="3600" baseline="10000"/>
              <a:t> |</a:t>
            </a:r>
            <a:endParaRPr lang="cs-CZ" altLang="cs-CZ" sz="2400" b="1"/>
          </a:p>
        </p:txBody>
      </p:sp>
      <p:pic>
        <p:nvPicPr>
          <p:cNvPr id="12294" name="Picture 16" descr="control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8038" y="217488"/>
            <a:ext cx="2163762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5" name="Rectangle 18"/>
          <p:cNvSpPr>
            <a:spLocks noChangeArrowheads="1"/>
          </p:cNvSpPr>
          <p:nvPr/>
        </p:nvSpPr>
        <p:spPr bwMode="auto">
          <a:xfrm>
            <a:off x="5021263" y="2444750"/>
            <a:ext cx="2693987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rgbClr val="000000"/>
                </a:solidFill>
                <a:latin typeface="ArialMT"/>
              </a:rPr>
              <a:t>PODPORUJE AŽ </a:t>
            </a:r>
            <a:r>
              <a:rPr lang="cs-CZ" altLang="cs-CZ" sz="2400" b="1">
                <a:solidFill>
                  <a:srgbClr val="000000"/>
                </a:solidFill>
                <a:latin typeface="ArialMT"/>
              </a:rPr>
              <a:t>20 DÁLKOVÝCH OVLADAČŮ</a:t>
            </a:r>
          </a:p>
        </p:txBody>
      </p:sp>
      <p:pic>
        <p:nvPicPr>
          <p:cNvPr id="12296" name="Picture 15" descr="remote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7150" y="4191000"/>
            <a:ext cx="750888" cy="81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7" name="Rectangle 20"/>
          <p:cNvSpPr>
            <a:spLocks noChangeArrowheads="1"/>
          </p:cNvSpPr>
          <p:nvPr/>
        </p:nvSpPr>
        <p:spPr bwMode="auto">
          <a:xfrm>
            <a:off x="5192713" y="4999038"/>
            <a:ext cx="6604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000"/>
              <a:t>Dálkové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000"/>
              <a:t>ovládání</a:t>
            </a:r>
          </a:p>
        </p:txBody>
      </p:sp>
      <p:pic>
        <p:nvPicPr>
          <p:cNvPr id="12298" name="Picture 11" descr="C:\Users\zupancicev\Documents\EVA\Fotky\ENTR\Dálkový ovladač FAB ENTR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8" y="2387600"/>
            <a:ext cx="4911725" cy="327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4581525" y="0"/>
            <a:ext cx="4562475" cy="6858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3315" name="Picture 8" descr="assa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5250" y="6524625"/>
            <a:ext cx="1196975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9" descr="entr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9513" y="982663"/>
            <a:ext cx="1766887" cy="113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7" name="Rectangle 14"/>
          <p:cNvSpPr>
            <a:spLocks noChangeArrowheads="1"/>
          </p:cNvSpPr>
          <p:nvPr/>
        </p:nvSpPr>
        <p:spPr bwMode="auto">
          <a:xfrm>
            <a:off x="39688" y="196850"/>
            <a:ext cx="4897437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3600" baseline="10000"/>
              <a:t>|</a:t>
            </a:r>
            <a:r>
              <a:rPr lang="cs-CZ" altLang="cs-CZ" sz="3600" b="1" baseline="10000"/>
              <a:t> Vysoce zabezpečená vložka </a:t>
            </a:r>
            <a:r>
              <a:rPr lang="cs-CZ" altLang="cs-CZ" sz="3600" baseline="10000"/>
              <a:t>|</a:t>
            </a:r>
            <a:endParaRPr lang="cs-CZ" altLang="cs-CZ" sz="2400" b="1"/>
          </a:p>
        </p:txBody>
      </p:sp>
      <p:sp>
        <p:nvSpPr>
          <p:cNvPr id="13318" name="Rectangle 12"/>
          <p:cNvSpPr>
            <a:spLocks noChangeArrowheads="1"/>
          </p:cNvSpPr>
          <p:nvPr/>
        </p:nvSpPr>
        <p:spPr bwMode="auto">
          <a:xfrm>
            <a:off x="344488" y="1666875"/>
            <a:ext cx="3359150" cy="249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79388" indent="-185738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285750" indent="-285750" eaLnBrk="1" hangingPunct="1">
              <a:spcBef>
                <a:spcPct val="0"/>
              </a:spcBef>
              <a:spcAft>
                <a:spcPts val="1200"/>
              </a:spcAft>
              <a:defRPr/>
            </a:pPr>
            <a:r>
              <a:rPr lang="cs-CZ" altLang="cs-CZ" sz="1800" dirty="0" smtClean="0"/>
              <a:t>Z </a:t>
            </a:r>
            <a:r>
              <a:rPr lang="cs-CZ" altLang="cs-CZ" sz="1800" dirty="0" smtClean="0">
                <a:solidFill>
                  <a:srgbClr val="000000"/>
                </a:solidFill>
              </a:rPr>
              <a:t>vnější strany dveří vypadá jen jako obyčejný zámek</a:t>
            </a:r>
          </a:p>
          <a:p>
            <a:pPr eaLnBrk="1" hangingPunct="1">
              <a:spcBef>
                <a:spcPct val="0"/>
              </a:spcBef>
              <a:spcAft>
                <a:spcPts val="1200"/>
              </a:spcAft>
              <a:defRPr/>
            </a:pPr>
            <a:r>
              <a:rPr lang="cs-CZ" altLang="cs-CZ" sz="1800" dirty="0" smtClean="0">
                <a:solidFill>
                  <a:srgbClr val="000000"/>
                </a:solidFill>
              </a:rPr>
              <a:t>Záložní mechanický klíč</a:t>
            </a:r>
          </a:p>
          <a:p>
            <a:pPr eaLnBrk="1" hangingPunct="1">
              <a:spcBef>
                <a:spcPct val="0"/>
              </a:spcBef>
              <a:spcAft>
                <a:spcPts val="1200"/>
              </a:spcAft>
              <a:defRPr/>
            </a:pPr>
            <a:r>
              <a:rPr lang="cs-CZ" altLang="cs-CZ" sz="1800" dirty="0" smtClean="0">
                <a:solidFill>
                  <a:srgbClr val="000000"/>
                </a:solidFill>
              </a:rPr>
              <a:t>Patentovaná technologie</a:t>
            </a:r>
          </a:p>
          <a:p>
            <a:pPr eaLnBrk="1" hangingPunct="1">
              <a:spcBef>
                <a:spcPct val="0"/>
              </a:spcBef>
              <a:spcAft>
                <a:spcPts val="1200"/>
              </a:spcAft>
              <a:defRPr/>
            </a:pPr>
            <a:r>
              <a:rPr lang="cs-CZ" altLang="cs-CZ" sz="1800" dirty="0" smtClean="0">
                <a:solidFill>
                  <a:srgbClr val="000000"/>
                </a:solidFill>
              </a:rPr>
              <a:t>Vložka FAB 2000 certifikovaná ve 4.bezpečnostní třídě </a:t>
            </a:r>
            <a:endParaRPr lang="cs-CZ" altLang="cs-CZ" sz="1800" dirty="0" smtClean="0">
              <a:solidFill>
                <a:srgbClr val="000000"/>
              </a:solidFill>
              <a:latin typeface="ArialMT"/>
            </a:endParaRPr>
          </a:p>
        </p:txBody>
      </p:sp>
      <p:pic>
        <p:nvPicPr>
          <p:cNvPr id="13319" name="Picture 17" descr="security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5288" y="190500"/>
            <a:ext cx="2236787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0" name="Picture 10" descr="C:\Users\zupancicev\Documents\EVA\Fotky\FAB\vložky\15_PB_2000_BDNs_29 35_10625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1100" y="2295525"/>
            <a:ext cx="3743325" cy="2865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3" descr="1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457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8" descr="assa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5250" y="6524625"/>
            <a:ext cx="1196975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9" descr="entr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9513" y="982663"/>
            <a:ext cx="1766887" cy="113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1" name="Rectangle 14"/>
          <p:cNvSpPr>
            <a:spLocks noChangeArrowheads="1"/>
          </p:cNvSpPr>
          <p:nvPr/>
        </p:nvSpPr>
        <p:spPr bwMode="auto">
          <a:xfrm>
            <a:off x="39688" y="-36513"/>
            <a:ext cx="5435600" cy="641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3600" baseline="10000"/>
              <a:t>|</a:t>
            </a:r>
            <a:r>
              <a:rPr lang="cs-CZ" altLang="cs-CZ" sz="3600" b="1" baseline="10000"/>
              <a:t> Již nikdy neztratíte klíče </a:t>
            </a:r>
            <a:r>
              <a:rPr lang="cs-CZ" altLang="cs-CZ" sz="3600" baseline="10000"/>
              <a:t>|</a:t>
            </a:r>
            <a:endParaRPr lang="cs-CZ" altLang="cs-CZ" sz="2400" b="1"/>
          </a:p>
        </p:txBody>
      </p:sp>
      <p:sp>
        <p:nvSpPr>
          <p:cNvPr id="14342" name="Rectangle 12"/>
          <p:cNvSpPr>
            <a:spLocks noChangeArrowheads="1"/>
          </p:cNvSpPr>
          <p:nvPr/>
        </p:nvSpPr>
        <p:spPr bwMode="auto">
          <a:xfrm>
            <a:off x="0" y="1214438"/>
            <a:ext cx="3241675" cy="372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79388" indent="-185738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1200"/>
              </a:spcAft>
            </a:pPr>
            <a:r>
              <a:rPr lang="cs-CZ" altLang="cs-CZ" sz="1800">
                <a:solidFill>
                  <a:srgbClr val="000000"/>
                </a:solidFill>
              </a:rPr>
              <a:t>Ztratili jste dálkový ovladač či telefon?</a:t>
            </a:r>
            <a:r>
              <a:rPr lang="cs-CZ" altLang="cs-CZ" sz="1800">
                <a:solidFill>
                  <a:srgbClr val="000000"/>
                </a:solidFill>
                <a:latin typeface="ArialMT"/>
              </a:rPr>
              <a:t> </a:t>
            </a:r>
            <a:r>
              <a:rPr lang="cs-CZ" altLang="cs-CZ" sz="1800">
                <a:solidFill>
                  <a:srgbClr val="000000"/>
                </a:solidFill>
              </a:rPr>
              <a:t>Nevadí, zámek nebudete muset vyměňovat.</a:t>
            </a:r>
            <a:r>
              <a:rPr lang="cs-CZ" altLang="cs-CZ" sz="1800">
                <a:solidFill>
                  <a:srgbClr val="000000"/>
                </a:solidFill>
                <a:latin typeface="ArialMT"/>
              </a:rPr>
              <a:t> </a:t>
            </a:r>
          </a:p>
          <a:p>
            <a:pPr eaLnBrk="1" hangingPunct="1">
              <a:spcBef>
                <a:spcPct val="0"/>
              </a:spcBef>
              <a:spcAft>
                <a:spcPts val="1200"/>
              </a:spcAft>
            </a:pPr>
            <a:r>
              <a:rPr lang="cs-CZ" altLang="cs-CZ" sz="1800">
                <a:solidFill>
                  <a:srgbClr val="000000"/>
                </a:solidFill>
              </a:rPr>
              <a:t>Ztracený dálkový ovladač jednoduše vymažete – po vymazání jím již dveře </a:t>
            </a:r>
            <a:r>
              <a:rPr lang="cs-CZ" altLang="cs-CZ" sz="1800"/>
              <a:t>nikdo neotevře</a:t>
            </a:r>
            <a:r>
              <a:rPr lang="cs-CZ" altLang="cs-CZ" sz="1800">
                <a:solidFill>
                  <a:srgbClr val="000000"/>
                </a:solidFill>
              </a:rPr>
              <a:t>.</a:t>
            </a:r>
            <a:r>
              <a:rPr lang="cs-CZ" altLang="cs-CZ" sz="1800">
                <a:solidFill>
                  <a:srgbClr val="000000"/>
                </a:solidFill>
                <a:latin typeface="ArialMT"/>
              </a:rPr>
              <a:t> </a:t>
            </a:r>
            <a:r>
              <a:rPr lang="cs-CZ" altLang="cs-CZ" sz="1800">
                <a:solidFill>
                  <a:srgbClr val="000000"/>
                </a:solidFill>
              </a:rPr>
              <a:t>Prostě jej nahraďte jiným.</a:t>
            </a:r>
          </a:p>
          <a:p>
            <a:pPr eaLnBrk="1" hangingPunct="1">
              <a:spcBef>
                <a:spcPct val="0"/>
              </a:spcBef>
              <a:spcAft>
                <a:spcPts val="1200"/>
              </a:spcAft>
            </a:pPr>
            <a:r>
              <a:rPr lang="cs-CZ" altLang="cs-CZ" sz="1800">
                <a:solidFill>
                  <a:srgbClr val="000000"/>
                </a:solidFill>
              </a:rPr>
              <a:t>Ztracený chytrý telefon v zámku snadno zrušte.</a:t>
            </a:r>
            <a:r>
              <a:rPr lang="cs-CZ" altLang="cs-CZ" sz="1800">
                <a:solidFill>
                  <a:srgbClr val="000000"/>
                </a:solidFill>
                <a:latin typeface="ArialMT"/>
              </a:rPr>
              <a:t> Po zrušení již nebude mít přístup.</a:t>
            </a:r>
          </a:p>
        </p:txBody>
      </p:sp>
      <p:pic>
        <p:nvPicPr>
          <p:cNvPr id="14343" name="Picture 17" descr="security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5288" y="190500"/>
            <a:ext cx="2236787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4" name="Picture 9" descr="C:\Users\zupancicev\Documents\EVA\Fotky\ENTR\ENTR_web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9413" y="3521075"/>
            <a:ext cx="2057400" cy="308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ChangeArrowheads="1"/>
          </p:cNvSpPr>
          <p:nvPr/>
        </p:nvSpPr>
        <p:spPr bwMode="auto">
          <a:xfrm>
            <a:off x="39688" y="-38100"/>
            <a:ext cx="8850312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3600" baseline="10000"/>
              <a:t>|</a:t>
            </a:r>
            <a:r>
              <a:rPr lang="cs-CZ" altLang="cs-CZ" sz="3600" b="1" baseline="10000"/>
              <a:t> Jen abyste věděli </a:t>
            </a:r>
            <a:r>
              <a:rPr lang="cs-CZ" altLang="cs-CZ" sz="3600"/>
              <a:t>|</a:t>
            </a:r>
            <a:r>
              <a:rPr lang="cs-CZ" altLang="cs-CZ" sz="3600" baseline="30000"/>
              <a:t> </a:t>
            </a:r>
            <a:r>
              <a:rPr lang="cs-CZ" altLang="cs-CZ" sz="3600" baseline="10000"/>
              <a:t>Tabulka s technickými údaji</a:t>
            </a:r>
            <a:endParaRPr lang="cs-CZ" altLang="cs-CZ" sz="2400">
              <a:solidFill>
                <a:srgbClr val="000000"/>
              </a:solidFill>
            </a:endParaRPr>
          </a:p>
        </p:txBody>
      </p:sp>
      <p:graphicFrame>
        <p:nvGraphicFramePr>
          <p:cNvPr id="16420" name="Group 36"/>
          <p:cNvGraphicFramePr>
            <a:graphicFrameLocks noGrp="1"/>
          </p:cNvGraphicFramePr>
          <p:nvPr/>
        </p:nvGraphicFramePr>
        <p:xfrm>
          <a:off x="738188" y="912813"/>
          <a:ext cx="7686675" cy="4489450"/>
        </p:xfrm>
        <a:graphic>
          <a:graphicData uri="http://schemas.openxmlformats.org/drawingml/2006/table">
            <a:tbl>
              <a:tblPr/>
              <a:tblGrid>
                <a:gridCol w="3843337"/>
                <a:gridCol w="3843338"/>
              </a:tblGrid>
              <a:tr h="301562">
                <a:tc>
                  <a:txBody>
                    <a:bodyPr/>
                    <a:lstStyle>
                      <a:lvl1pPr marL="179388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179388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Kategorie</a:t>
                      </a:r>
                    </a:p>
                  </a:txBody>
                  <a:tcPr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AEEF"/>
                    </a:solidFill>
                  </a:tcPr>
                </a:tc>
                <a:tc>
                  <a:txBody>
                    <a:bodyPr/>
                    <a:lstStyle>
                      <a:lvl1pPr marL="179388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179388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Údaje</a:t>
                      </a:r>
                    </a:p>
                  </a:txBody>
                  <a:tcPr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AEEF"/>
                    </a:solidFill>
                  </a:tcPr>
                </a:tc>
              </a:tr>
              <a:tr h="344416">
                <a:tc>
                  <a:txBody>
                    <a:bodyPr/>
                    <a:lstStyle>
                      <a:lvl1pPr marL="179388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179388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Dveřní jednotka</a:t>
                      </a:r>
                    </a:p>
                  </a:txBody>
                  <a:tcPr marT="0" marB="0" anchor="ctr" horzOverflow="overflow">
                    <a:lnL>
                      <a:noFill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>
                      <a:lvl1pPr marL="179388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179388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0" marB="0" anchor="ctr" horzOverflow="overflow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6A6A6"/>
                    </a:solidFill>
                  </a:tcPr>
                </a:tc>
              </a:tr>
              <a:tr h="396240">
                <a:tc>
                  <a:txBody>
                    <a:bodyPr/>
                    <a:lstStyle>
                      <a:lvl1pPr marL="179388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179388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Technologie Bluetooth (mezi dveřní jednotkou a chytrým telefonem)</a:t>
                      </a: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marL="179388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179388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BLE Smart</a:t>
                      </a:r>
                    </a:p>
                  </a:txBody>
                  <a:tcPr marT="0" marB="0" anchor="ctr" horzOverflow="overflow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</a:tr>
              <a:tr h="396240">
                <a:tc>
                  <a:txBody>
                    <a:bodyPr/>
                    <a:lstStyle>
                      <a:lvl1pPr marL="179388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179388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Komunikační kmitočet (mezi dveřní jednotkou a </a:t>
                      </a:r>
                      <a:r>
                        <a:rPr kumimoji="0" lang="cs-CZ" altLang="cs-CZ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ovládacími moduly)</a:t>
                      </a:r>
                    </a:p>
                  </a:txBody>
                  <a:tcPr marT="0" marB="0" anchor="ctr" horzOverflow="overflow">
                    <a:lnL>
                      <a:noFill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marL="179388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179388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2,4 GHz</a:t>
                      </a:r>
                    </a:p>
                  </a:txBody>
                  <a:tcPr marT="0" marB="0" anchor="ctr" horzOverflow="overflow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</a:tr>
              <a:tr h="344416">
                <a:tc>
                  <a:txBody>
                    <a:bodyPr/>
                    <a:lstStyle>
                      <a:lvl1pPr marL="179388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179388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Typ baterie</a:t>
                      </a:r>
                    </a:p>
                  </a:txBody>
                  <a:tcPr marT="0" marB="0" anchor="ctr" horzOverflow="overflow">
                    <a:lnL>
                      <a:noFill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marL="179388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179388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Dobíjecí Lithium-ion </a:t>
                      </a:r>
                    </a:p>
                  </a:txBody>
                  <a:tcPr marT="0" marB="0" anchor="ctr" horzOverflow="overflow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</a:tr>
              <a:tr h="344416">
                <a:tc>
                  <a:txBody>
                    <a:bodyPr/>
                    <a:lstStyle>
                      <a:lvl1pPr marL="179388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179388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Výkon baterie</a:t>
                      </a:r>
                    </a:p>
                  </a:txBody>
                  <a:tcPr marT="0" marB="0" anchor="ctr" horzOverflow="overflow">
                    <a:lnL>
                      <a:noFill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marL="179388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179388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7,4 V 2600 mAh</a:t>
                      </a:r>
                    </a:p>
                  </a:txBody>
                  <a:tcPr marT="0" marB="0" anchor="ctr" horzOverflow="overflow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</a:tr>
              <a:tr h="344416">
                <a:tc>
                  <a:txBody>
                    <a:bodyPr/>
                    <a:lstStyle>
                      <a:lvl1pPr marL="179388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179388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Vstup nabíjení</a:t>
                      </a:r>
                    </a:p>
                  </a:txBody>
                  <a:tcPr marT="0" marB="0" anchor="ctr" horzOverflow="overflow">
                    <a:lnL>
                      <a:noFill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marL="179388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179388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 VDC @ 1 A</a:t>
                      </a:r>
                    </a:p>
                  </a:txBody>
                  <a:tcPr marT="0" marB="0" anchor="ctr" horzOverflow="overflow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</a:tr>
              <a:tr h="344416">
                <a:tc>
                  <a:txBody>
                    <a:bodyPr/>
                    <a:lstStyle>
                      <a:lvl1pPr marL="179388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179388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Rozměry</a:t>
                      </a:r>
                    </a:p>
                  </a:txBody>
                  <a:tcPr marT="0" marB="0" anchor="ctr" horzOverflow="overflow">
                    <a:lnL>
                      <a:noFill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marL="179388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179388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150 mm x 55 mm x 54 mm</a:t>
                      </a:r>
                    </a:p>
                  </a:txBody>
                  <a:tcPr marT="0" marB="0" anchor="ctr" horzOverflow="overflow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</a:tr>
              <a:tr h="344416">
                <a:tc>
                  <a:txBody>
                    <a:bodyPr/>
                    <a:lstStyle>
                      <a:lvl1pPr marL="179388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179388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Váha</a:t>
                      </a:r>
                    </a:p>
                  </a:txBody>
                  <a:tcPr marT="0" marB="0" anchor="ctr" horzOverflow="overflow">
                    <a:lnL>
                      <a:noFill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marL="179388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179388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380 g</a:t>
                      </a:r>
                    </a:p>
                  </a:txBody>
                  <a:tcPr marT="0" marB="0" anchor="ctr" horzOverflow="overflow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</a:tr>
              <a:tr h="344416">
                <a:tc>
                  <a:txBody>
                    <a:bodyPr/>
                    <a:lstStyle>
                      <a:lvl1pPr marL="179388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179388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Provozní teplota</a:t>
                      </a:r>
                    </a:p>
                  </a:txBody>
                  <a:tcPr marT="0" marB="0" anchor="ctr" horzOverflow="overflow">
                    <a:lnL>
                      <a:noFill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marL="179388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179388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-10 °C ~ +50 °C</a:t>
                      </a:r>
                    </a:p>
                  </a:txBody>
                  <a:tcPr marT="0" marB="0" anchor="ctr" horzOverflow="overflow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</a:tr>
              <a:tr h="344416">
                <a:tc>
                  <a:txBody>
                    <a:bodyPr/>
                    <a:lstStyle>
                      <a:lvl1pPr marL="179388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179388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Ochrana</a:t>
                      </a:r>
                    </a:p>
                  </a:txBody>
                  <a:tcPr marT="0" marB="0" anchor="ctr" horzOverflow="overflow">
                    <a:lnL>
                      <a:noFill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marL="179388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179388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IP44</a:t>
                      </a:r>
                    </a:p>
                  </a:txBody>
                  <a:tcPr marT="0" marB="0" anchor="ctr" horzOverflow="overflow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</a:tr>
              <a:tr h="640079">
                <a:tc>
                  <a:txBody>
                    <a:bodyPr/>
                    <a:lstStyle>
                      <a:lvl1pPr marL="179388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179388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Podpora mobilní aplikace</a:t>
                      </a:r>
                    </a:p>
                  </a:txBody>
                  <a:tcPr marL="68580" marR="68580" marT="0" marB="0" horzOverflow="overflow">
                    <a:lnL>
                      <a:noFill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marL="179388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179388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MT"/>
                        </a:rPr>
                        <a:t>iOS</a:t>
                      </a:r>
                      <a:r>
                        <a:rPr kumimoji="0" lang="cs-CZ" altLang="cs-CZ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MT"/>
                        </a:rPr>
                        <a:t> 7 a vyšší; Android 4.4</a:t>
                      </a:r>
                    </a:p>
                  </a:txBody>
                  <a:tcPr marT="0" marB="0" anchor="ctr" horzOverflow="overflow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</a:tr>
            </a:tbl>
          </a:graphicData>
        </a:graphic>
      </p:graphicFrame>
      <p:pic>
        <p:nvPicPr>
          <p:cNvPr id="15391" name="Picture 3" descr="assa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5250" y="6524625"/>
            <a:ext cx="1196975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ChangeArrowheads="1"/>
          </p:cNvSpPr>
          <p:nvPr/>
        </p:nvSpPr>
        <p:spPr bwMode="auto">
          <a:xfrm>
            <a:off x="39688" y="-38100"/>
            <a:ext cx="8850312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3600" baseline="10000"/>
              <a:t>| </a:t>
            </a:r>
            <a:r>
              <a:rPr lang="cs-CZ" altLang="cs-CZ" sz="3600" b="1" baseline="10000"/>
              <a:t>Jen abyste věděli</a:t>
            </a:r>
            <a:r>
              <a:rPr lang="cs-CZ" altLang="cs-CZ" sz="3600" baseline="10000"/>
              <a:t> | Tabulka s technickými údaji</a:t>
            </a:r>
            <a:endParaRPr lang="cs-CZ" altLang="cs-CZ" sz="2400">
              <a:solidFill>
                <a:srgbClr val="000000"/>
              </a:solidFill>
            </a:endParaRPr>
          </a:p>
        </p:txBody>
      </p:sp>
      <p:graphicFrame>
        <p:nvGraphicFramePr>
          <p:cNvPr id="17444" name="Group 36"/>
          <p:cNvGraphicFramePr>
            <a:graphicFrameLocks noGrp="1"/>
          </p:cNvGraphicFramePr>
          <p:nvPr/>
        </p:nvGraphicFramePr>
        <p:xfrm>
          <a:off x="738188" y="920750"/>
          <a:ext cx="7686675" cy="4127500"/>
        </p:xfrm>
        <a:graphic>
          <a:graphicData uri="http://schemas.openxmlformats.org/drawingml/2006/table">
            <a:tbl>
              <a:tblPr/>
              <a:tblGrid>
                <a:gridCol w="3843337"/>
                <a:gridCol w="3843338"/>
              </a:tblGrid>
              <a:tr h="317500">
                <a:tc>
                  <a:txBody>
                    <a:bodyPr/>
                    <a:lstStyle>
                      <a:lvl1pPr marL="179388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179388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Kategorie</a:t>
                      </a:r>
                      <a:endParaRPr kumimoji="0" lang="en-US" altLang="cs-CZ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0" marB="0" anchor="ctr" horzOverflow="overflow">
                    <a:lnL>
                      <a:noFill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AEEF"/>
                    </a:solidFill>
                  </a:tcPr>
                </a:tc>
                <a:tc>
                  <a:txBody>
                    <a:bodyPr/>
                    <a:lstStyle>
                      <a:lvl1pPr marL="179388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179388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Údaje</a:t>
                      </a:r>
                      <a:endParaRPr kumimoji="0" lang="en-US" altLang="cs-CZ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0" marB="0" anchor="ctr" horzOverflow="overflow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AEEF"/>
                    </a:solidFill>
                  </a:tcPr>
                </a:tc>
              </a:tr>
              <a:tr h="317500">
                <a:tc>
                  <a:txBody>
                    <a:bodyPr/>
                    <a:lstStyle>
                      <a:lvl1pPr marL="179388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179388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Nástěnná čtečka – dotykový panel</a:t>
                      </a:r>
                      <a:r>
                        <a:rPr kumimoji="0" lang="en-US" altLang="cs-CZ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 / </a:t>
                      </a:r>
                      <a:r>
                        <a:rPr kumimoji="0" lang="cs-CZ" altLang="cs-CZ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otisky</a:t>
                      </a:r>
                      <a:endParaRPr kumimoji="0" lang="en-US" altLang="cs-CZ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0" marB="0" anchor="ctr" horzOverflow="overflow">
                    <a:lnL>
                      <a:noFill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>
                      <a:lvl1pPr marL="179388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179388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0" marB="0" anchor="ctr" horzOverflow="overflow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6A6A6"/>
                    </a:solidFill>
                  </a:tcPr>
                </a:tc>
              </a:tr>
              <a:tr h="317500">
                <a:tc>
                  <a:txBody>
                    <a:bodyPr/>
                    <a:lstStyle>
                      <a:lvl1pPr marL="179388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179388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Typ baterie</a:t>
                      </a:r>
                      <a:endParaRPr kumimoji="0" lang="en-US" altLang="cs-CZ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0" marB="0" anchor="ctr" horzOverflow="overflow">
                    <a:lnL>
                      <a:noFill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marL="179388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179388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2X AA  </a:t>
                      </a:r>
                      <a:r>
                        <a:rPr kumimoji="0" lang="cs-CZ" altLang="cs-CZ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alkalická</a:t>
                      </a:r>
                      <a:endParaRPr kumimoji="0" lang="en-US" altLang="cs-CZ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0" marB="0" anchor="ctr" horzOverflow="overflow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</a:tr>
              <a:tr h="317500">
                <a:tc>
                  <a:txBody>
                    <a:bodyPr/>
                    <a:lstStyle>
                      <a:lvl1pPr marL="179388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179388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Rozměry</a:t>
                      </a:r>
                      <a:endParaRPr kumimoji="0" lang="en-US" altLang="cs-CZ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0" marB="0" anchor="ctr" horzOverflow="overflow">
                    <a:lnL>
                      <a:noFill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marL="179388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179388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140</a:t>
                      </a:r>
                      <a:r>
                        <a:rPr kumimoji="0" lang="cs-CZ" altLang="cs-CZ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cs-CZ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mm x 50</a:t>
                      </a:r>
                      <a:r>
                        <a:rPr kumimoji="0" lang="cs-CZ" altLang="cs-CZ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cs-CZ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mm x 40</a:t>
                      </a:r>
                      <a:r>
                        <a:rPr kumimoji="0" lang="cs-CZ" altLang="cs-CZ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cs-CZ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mm</a:t>
                      </a:r>
                    </a:p>
                  </a:txBody>
                  <a:tcPr marT="0" marB="0" anchor="ctr" horzOverflow="overflow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</a:tr>
              <a:tr h="317500">
                <a:tc>
                  <a:txBody>
                    <a:bodyPr/>
                    <a:lstStyle>
                      <a:lvl1pPr marL="179388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179388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Váha</a:t>
                      </a:r>
                      <a:endParaRPr kumimoji="0" lang="en-US" altLang="cs-CZ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0" marB="0" anchor="ctr" horzOverflow="overflow">
                    <a:lnL>
                      <a:noFill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marL="179388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179388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150</a:t>
                      </a:r>
                      <a:r>
                        <a:rPr kumimoji="0" lang="cs-CZ" altLang="cs-CZ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cs-CZ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g</a:t>
                      </a:r>
                    </a:p>
                  </a:txBody>
                  <a:tcPr marT="0" marB="0" anchor="ctr" horzOverflow="overflow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</a:tr>
              <a:tr h="317500">
                <a:tc>
                  <a:txBody>
                    <a:bodyPr/>
                    <a:lstStyle>
                      <a:lvl1pPr marL="179388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179388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Provozní teplota</a:t>
                      </a:r>
                      <a:endParaRPr kumimoji="0" lang="en-US" altLang="cs-CZ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0" marB="0" anchor="ctr" horzOverflow="overflow">
                    <a:lnL>
                      <a:noFill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marL="179388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179388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-20</a:t>
                      </a:r>
                      <a:r>
                        <a:rPr kumimoji="0" lang="cs-CZ" altLang="cs-CZ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cs-CZ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°C ~ +60</a:t>
                      </a:r>
                      <a:r>
                        <a:rPr kumimoji="0" lang="cs-CZ" altLang="cs-CZ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cs-CZ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°C</a:t>
                      </a:r>
                    </a:p>
                  </a:txBody>
                  <a:tcPr marT="0" marB="0" anchor="ctr" horzOverflow="overflow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</a:tr>
              <a:tr h="317500">
                <a:tc>
                  <a:txBody>
                    <a:bodyPr/>
                    <a:lstStyle>
                      <a:lvl1pPr marL="179388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179388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Ochrana</a:t>
                      </a:r>
                      <a:endParaRPr kumimoji="0" lang="en-US" altLang="cs-CZ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0" marB="0" anchor="ctr" horzOverflow="overflow">
                    <a:lnL>
                      <a:noFill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marL="179388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179388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IP55</a:t>
                      </a:r>
                    </a:p>
                  </a:txBody>
                  <a:tcPr marT="0" marB="0" anchor="ctr" horzOverflow="overflow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</a:tr>
              <a:tr h="317500">
                <a:tc>
                  <a:txBody>
                    <a:bodyPr/>
                    <a:lstStyle>
                      <a:lvl1pPr marL="179388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179388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Dálkový ovladač</a:t>
                      </a:r>
                      <a:endParaRPr kumimoji="0" lang="en-US" altLang="cs-CZ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0" marB="0" anchor="ctr" horzOverflow="overflow">
                    <a:lnL>
                      <a:noFill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>
                      <a:lvl1pPr marL="179388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179388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0" marB="0" anchor="ctr" horzOverflow="overflow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6A6A6"/>
                    </a:solidFill>
                  </a:tcPr>
                </a:tc>
              </a:tr>
              <a:tr h="317500">
                <a:tc>
                  <a:txBody>
                    <a:bodyPr/>
                    <a:lstStyle>
                      <a:lvl1pPr marL="179388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179388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Typ baterie</a:t>
                      </a:r>
                      <a:endParaRPr kumimoji="0" lang="en-US" altLang="cs-CZ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0" marB="0" anchor="ctr" horzOverflow="overflow">
                    <a:lnL>
                      <a:noFill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marL="179388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179388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CR2032 Lithium</a:t>
                      </a:r>
                    </a:p>
                  </a:txBody>
                  <a:tcPr marT="0" marB="0" anchor="ctr" horzOverflow="overflow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</a:tr>
              <a:tr h="317500">
                <a:tc>
                  <a:txBody>
                    <a:bodyPr/>
                    <a:lstStyle>
                      <a:lvl1pPr marL="179388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179388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Rozměry</a:t>
                      </a:r>
                      <a:endParaRPr kumimoji="0" lang="en-US" altLang="cs-CZ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0" marB="0" anchor="ctr" horzOverflow="overflow">
                    <a:lnL>
                      <a:noFill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marL="179388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179388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60</a:t>
                      </a:r>
                      <a:r>
                        <a:rPr kumimoji="0" lang="cs-CZ" altLang="cs-CZ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cs-CZ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mm x 30</a:t>
                      </a:r>
                      <a:r>
                        <a:rPr kumimoji="0" lang="cs-CZ" altLang="cs-CZ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cs-CZ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mm x 8</a:t>
                      </a:r>
                      <a:r>
                        <a:rPr kumimoji="0" lang="cs-CZ" altLang="cs-CZ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cs-CZ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mm</a:t>
                      </a:r>
                    </a:p>
                  </a:txBody>
                  <a:tcPr marT="0" marB="0" anchor="ctr" horzOverflow="overflow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</a:tr>
              <a:tr h="317500">
                <a:tc>
                  <a:txBody>
                    <a:bodyPr/>
                    <a:lstStyle>
                      <a:lvl1pPr marL="179388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179388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Váha</a:t>
                      </a:r>
                      <a:endParaRPr kumimoji="0" lang="en-US" altLang="cs-CZ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0" marB="0" anchor="ctr" horzOverflow="overflow">
                    <a:lnL>
                      <a:noFill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marL="179388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179388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30</a:t>
                      </a:r>
                      <a:r>
                        <a:rPr kumimoji="0" lang="cs-CZ" altLang="cs-CZ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cs-CZ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g</a:t>
                      </a:r>
                    </a:p>
                  </a:txBody>
                  <a:tcPr marT="0" marB="0" anchor="ctr" horzOverflow="overflow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</a:tr>
              <a:tr h="317500">
                <a:tc>
                  <a:txBody>
                    <a:bodyPr/>
                    <a:lstStyle>
                      <a:lvl1pPr marL="179388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179388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Provozní teplota</a:t>
                      </a:r>
                      <a:endParaRPr kumimoji="0" lang="en-US" altLang="cs-CZ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0" marB="0" anchor="ctr" horzOverflow="overflow">
                    <a:lnL>
                      <a:noFill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marL="179388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179388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-20</a:t>
                      </a:r>
                      <a:r>
                        <a:rPr kumimoji="0" lang="cs-CZ" altLang="cs-CZ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cs-CZ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°C ~ +60</a:t>
                      </a:r>
                      <a:r>
                        <a:rPr kumimoji="0" lang="cs-CZ" altLang="cs-CZ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cs-CZ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°C</a:t>
                      </a:r>
                    </a:p>
                  </a:txBody>
                  <a:tcPr marT="0" marB="0" anchor="ctr" horzOverflow="overflow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</a:tr>
              <a:tr h="317500">
                <a:tc>
                  <a:txBody>
                    <a:bodyPr/>
                    <a:lstStyle>
                      <a:lvl1pPr marL="179388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179388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Ochrana</a:t>
                      </a:r>
                      <a:endParaRPr kumimoji="0" lang="en-US" altLang="cs-CZ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0" marB="0" anchor="ctr" horzOverflow="overflow">
                    <a:lnL>
                      <a:noFill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marL="179388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179388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IP55</a:t>
                      </a:r>
                    </a:p>
                  </a:txBody>
                  <a:tcPr marT="0" marB="0" anchor="ctr" horzOverflow="overflow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</a:tr>
            </a:tbl>
          </a:graphicData>
        </a:graphic>
      </p:graphicFrame>
      <p:pic>
        <p:nvPicPr>
          <p:cNvPr id="16415" name="Picture 4" descr="assa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5250" y="6524625"/>
            <a:ext cx="1196975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ChangeArrowheads="1"/>
          </p:cNvSpPr>
          <p:nvPr/>
        </p:nvSpPr>
        <p:spPr bwMode="auto">
          <a:xfrm>
            <a:off x="39688" y="-38100"/>
            <a:ext cx="8850312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3600" baseline="10000"/>
              <a:t>| </a:t>
            </a:r>
            <a:r>
              <a:rPr lang="cs-CZ" altLang="cs-CZ" sz="3600" b="1" baseline="10000"/>
              <a:t>Jen abyste věděli</a:t>
            </a:r>
            <a:r>
              <a:rPr lang="cs-CZ" altLang="cs-CZ" sz="3600" baseline="10000"/>
              <a:t> | Tabulka s technickými údaji</a:t>
            </a:r>
            <a:endParaRPr lang="cs-CZ" altLang="cs-CZ" sz="2400">
              <a:solidFill>
                <a:srgbClr val="000000"/>
              </a:solidFill>
            </a:endParaRPr>
          </a:p>
        </p:txBody>
      </p:sp>
      <p:graphicFrame>
        <p:nvGraphicFramePr>
          <p:cNvPr id="18466" name="Group 34"/>
          <p:cNvGraphicFramePr>
            <a:graphicFrameLocks noGrp="1"/>
          </p:cNvGraphicFramePr>
          <p:nvPr/>
        </p:nvGraphicFramePr>
        <p:xfrm>
          <a:off x="720725" y="947738"/>
          <a:ext cx="7686675" cy="4127500"/>
        </p:xfrm>
        <a:graphic>
          <a:graphicData uri="http://schemas.openxmlformats.org/drawingml/2006/table">
            <a:tbl>
              <a:tblPr/>
              <a:tblGrid>
                <a:gridCol w="3843338"/>
                <a:gridCol w="3843337"/>
              </a:tblGrid>
              <a:tr h="317500">
                <a:tc>
                  <a:txBody>
                    <a:bodyPr/>
                    <a:lstStyle>
                      <a:lvl1pPr marL="179388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179388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Kategorie</a:t>
                      </a:r>
                      <a:endParaRPr kumimoji="0" lang="en-US" altLang="cs-CZ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0" marB="0" anchor="ctr" horzOverflow="overflow">
                    <a:lnL>
                      <a:noFill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AEEF"/>
                    </a:solidFill>
                  </a:tcPr>
                </a:tc>
                <a:tc>
                  <a:txBody>
                    <a:bodyPr/>
                    <a:lstStyle>
                      <a:lvl1pPr marL="179388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179388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Údaje</a:t>
                      </a:r>
                      <a:endParaRPr kumimoji="0" lang="en-US" altLang="cs-CZ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0" marB="0" anchor="ctr" horzOverflow="overflow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AEEF"/>
                    </a:solidFill>
                  </a:tcPr>
                </a:tc>
              </a:tr>
              <a:tr h="317500">
                <a:tc>
                  <a:txBody>
                    <a:bodyPr/>
                    <a:lstStyle>
                      <a:lvl1pPr marL="179388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179388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Závěsná nabíječka</a:t>
                      </a:r>
                      <a:endParaRPr kumimoji="0" lang="en-US" altLang="cs-CZ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0" marB="0" anchor="ctr" horzOverflow="overflow">
                    <a:lnL>
                      <a:noFill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>
                      <a:lvl1pPr marL="179388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179388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0" marB="0" anchor="ctr" horzOverflow="overflow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6A6A6"/>
                    </a:solidFill>
                  </a:tcPr>
                </a:tc>
              </a:tr>
              <a:tr h="317500">
                <a:tc>
                  <a:txBody>
                    <a:bodyPr/>
                    <a:lstStyle>
                      <a:lvl1pPr marL="179388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179388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Typ baterie</a:t>
                      </a:r>
                      <a:endParaRPr kumimoji="0" lang="en-US" altLang="cs-CZ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0" marB="0" anchor="ctr" horzOverflow="overflow">
                    <a:lnL>
                      <a:noFill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marL="179388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179388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Dobíjecí</a:t>
                      </a:r>
                      <a:r>
                        <a:rPr kumimoji="0" lang="en-US" altLang="cs-CZ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Lithium-ion </a:t>
                      </a:r>
                    </a:p>
                  </a:txBody>
                  <a:tcPr marT="0" marB="0" anchor="ctr" horzOverflow="overflow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</a:tr>
              <a:tr h="317500">
                <a:tc>
                  <a:txBody>
                    <a:bodyPr/>
                    <a:lstStyle>
                      <a:lvl1pPr marL="179388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179388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Výkon baterie</a:t>
                      </a:r>
                      <a:endParaRPr kumimoji="0" lang="en-US" altLang="cs-CZ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0" marB="0" anchor="ctr" horzOverflow="overflow">
                    <a:lnL>
                      <a:noFill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marL="179388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179388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</a:t>
                      </a:r>
                      <a:r>
                        <a:rPr kumimoji="0" lang="cs-CZ" altLang="cs-CZ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,</a:t>
                      </a:r>
                      <a:r>
                        <a:rPr kumimoji="0" lang="en-US" altLang="cs-CZ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  <a:r>
                        <a:rPr kumimoji="0" lang="cs-CZ" altLang="cs-CZ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cs-CZ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V 3200</a:t>
                      </a:r>
                      <a:r>
                        <a:rPr kumimoji="0" lang="cs-CZ" altLang="cs-CZ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cs-CZ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mAh</a:t>
                      </a:r>
                    </a:p>
                  </a:txBody>
                  <a:tcPr marT="0" marB="0" anchor="ctr" horzOverflow="overflow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</a:tr>
              <a:tr h="317500">
                <a:tc>
                  <a:txBody>
                    <a:bodyPr/>
                    <a:lstStyle>
                      <a:lvl1pPr marL="179388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179388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Příkon dobíjení</a:t>
                      </a:r>
                      <a:endParaRPr kumimoji="0" lang="en-US" altLang="cs-CZ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0" marB="0" anchor="ctr" horzOverflow="overflow">
                    <a:lnL>
                      <a:noFill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marL="179388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179388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</a:t>
                      </a:r>
                      <a:r>
                        <a:rPr kumimoji="0" lang="cs-CZ" altLang="cs-CZ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cs-CZ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V </a:t>
                      </a:r>
                      <a:r>
                        <a:rPr kumimoji="0" lang="cs-CZ" altLang="cs-CZ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až</a:t>
                      </a:r>
                      <a:r>
                        <a:rPr kumimoji="0" lang="en-US" altLang="cs-CZ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12</a:t>
                      </a:r>
                      <a:r>
                        <a:rPr kumimoji="0" lang="cs-CZ" altLang="cs-CZ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cs-CZ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VDC @ 1</a:t>
                      </a:r>
                      <a:r>
                        <a:rPr kumimoji="0" lang="cs-CZ" altLang="cs-CZ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cs-CZ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</a:t>
                      </a:r>
                    </a:p>
                  </a:txBody>
                  <a:tcPr marT="0" marB="0" anchor="ctr" horzOverflow="overflow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</a:tr>
              <a:tr h="317500">
                <a:tc>
                  <a:txBody>
                    <a:bodyPr/>
                    <a:lstStyle>
                      <a:lvl1pPr marL="179388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179388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Výstupní výkon</a:t>
                      </a:r>
                      <a:endParaRPr kumimoji="0" lang="en-US" altLang="cs-CZ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0" marB="0" anchor="ctr" horzOverflow="overflow">
                    <a:lnL>
                      <a:noFill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marL="179388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179388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</a:t>
                      </a:r>
                      <a:r>
                        <a:rPr kumimoji="0" lang="cs-CZ" altLang="cs-CZ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cs-CZ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VDC @ 1</a:t>
                      </a:r>
                      <a:r>
                        <a:rPr kumimoji="0" lang="cs-CZ" altLang="cs-CZ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cs-CZ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</a:t>
                      </a:r>
                    </a:p>
                  </a:txBody>
                  <a:tcPr marT="0" marB="0" anchor="ctr" horzOverflow="overflow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</a:tr>
              <a:tr h="317500">
                <a:tc>
                  <a:txBody>
                    <a:bodyPr/>
                    <a:lstStyle>
                      <a:lvl1pPr marL="179388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179388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Dimensions</a:t>
                      </a:r>
                    </a:p>
                  </a:txBody>
                  <a:tcPr marT="0" marB="0" anchor="ctr" horzOverflow="overflow">
                    <a:lnL>
                      <a:noFill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marL="179388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179388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160</a:t>
                      </a:r>
                      <a:r>
                        <a:rPr kumimoji="0" lang="cs-CZ" altLang="cs-CZ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cs-CZ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mm x 60</a:t>
                      </a:r>
                      <a:r>
                        <a:rPr kumimoji="0" lang="cs-CZ" altLang="cs-CZ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cs-CZ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mm x 30</a:t>
                      </a:r>
                      <a:r>
                        <a:rPr kumimoji="0" lang="cs-CZ" altLang="cs-CZ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cs-CZ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mm</a:t>
                      </a:r>
                    </a:p>
                  </a:txBody>
                  <a:tcPr marT="0" marB="0" anchor="ctr" horzOverflow="overflow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</a:tr>
              <a:tr h="317500">
                <a:tc>
                  <a:txBody>
                    <a:bodyPr/>
                    <a:lstStyle>
                      <a:lvl1pPr marL="179388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179388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Váha</a:t>
                      </a:r>
                      <a:endParaRPr kumimoji="0" lang="en-US" altLang="cs-CZ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0" marB="0" anchor="ctr" horzOverflow="overflow">
                    <a:lnL>
                      <a:noFill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marL="179388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179388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320</a:t>
                      </a:r>
                      <a:r>
                        <a:rPr kumimoji="0" lang="cs-CZ" altLang="cs-CZ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cs-CZ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g</a:t>
                      </a:r>
                    </a:p>
                  </a:txBody>
                  <a:tcPr marT="0" marB="0" anchor="ctr" horzOverflow="overflow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</a:tr>
              <a:tr h="317500">
                <a:tc>
                  <a:txBody>
                    <a:bodyPr/>
                    <a:lstStyle>
                      <a:lvl1pPr marL="179388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179388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Nabíječka s elektrickým vedením</a:t>
                      </a:r>
                      <a:endParaRPr kumimoji="0" lang="en-US" altLang="cs-CZ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0" marB="0" anchor="ctr" horzOverflow="overflow">
                    <a:lnL>
                      <a:noFill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>
                      <a:lvl1pPr marL="179388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179388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0" marB="0" anchor="ctr" horzOverflow="overflow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6A6A6"/>
                    </a:solidFill>
                  </a:tcPr>
                </a:tc>
              </a:tr>
              <a:tr h="317500">
                <a:tc>
                  <a:txBody>
                    <a:bodyPr/>
                    <a:lstStyle>
                      <a:lvl1pPr marL="179388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179388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Vstupní napětí</a:t>
                      </a:r>
                      <a:r>
                        <a:rPr kumimoji="0" lang="en-US" altLang="cs-CZ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</a:p>
                  </a:txBody>
                  <a:tcPr marT="0" marB="0" anchor="ctr" horzOverflow="overflow">
                    <a:lnL>
                      <a:noFill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marL="179388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179388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110 – 220 VAC 50/60</a:t>
                      </a:r>
                      <a:r>
                        <a:rPr kumimoji="0" lang="cs-CZ" altLang="cs-CZ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cs-CZ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Hz</a:t>
                      </a:r>
                    </a:p>
                  </a:txBody>
                  <a:tcPr marT="0" marB="0" anchor="ctr" horzOverflow="overflow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</a:tr>
              <a:tr h="317500">
                <a:tc>
                  <a:txBody>
                    <a:bodyPr/>
                    <a:lstStyle>
                      <a:lvl1pPr marL="179388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179388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Výstupní výkon</a:t>
                      </a:r>
                      <a:endParaRPr kumimoji="0" lang="en-US" altLang="cs-CZ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0" marB="0" anchor="ctr" horzOverflow="overflow">
                    <a:lnL>
                      <a:noFill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marL="179388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179388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</a:t>
                      </a:r>
                      <a:r>
                        <a:rPr kumimoji="0" lang="cs-CZ" altLang="cs-CZ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cs-CZ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VDC @ 1</a:t>
                      </a:r>
                      <a:r>
                        <a:rPr kumimoji="0" lang="cs-CZ" altLang="cs-CZ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cs-CZ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</a:t>
                      </a:r>
                    </a:p>
                  </a:txBody>
                  <a:tcPr marT="0" marB="0" anchor="ctr" horzOverflow="overflow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</a:tr>
              <a:tr h="317500">
                <a:tc>
                  <a:txBody>
                    <a:bodyPr/>
                    <a:lstStyle>
                      <a:lvl1pPr marL="179388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179388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Rozměry</a:t>
                      </a:r>
                      <a:endParaRPr kumimoji="0" lang="en-US" altLang="cs-CZ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0" marB="0" anchor="ctr" horzOverflow="overflow">
                    <a:lnL>
                      <a:noFill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marL="179388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179388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71</a:t>
                      </a:r>
                      <a:r>
                        <a:rPr kumimoji="0" lang="cs-CZ" altLang="cs-CZ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cs-CZ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mm x 86</a:t>
                      </a:r>
                      <a:r>
                        <a:rPr kumimoji="0" lang="cs-CZ" altLang="cs-CZ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cs-CZ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mm x 47</a:t>
                      </a:r>
                      <a:r>
                        <a:rPr kumimoji="0" lang="cs-CZ" altLang="cs-CZ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cs-CZ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mm</a:t>
                      </a:r>
                    </a:p>
                  </a:txBody>
                  <a:tcPr marT="0" marB="0" anchor="ctr" horzOverflow="overflow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</a:tr>
              <a:tr h="317500">
                <a:tc>
                  <a:txBody>
                    <a:bodyPr/>
                    <a:lstStyle>
                      <a:lvl1pPr marL="179388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179388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Váha</a:t>
                      </a:r>
                      <a:endParaRPr kumimoji="0" lang="en-US" altLang="cs-CZ" sz="1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0" marB="0" anchor="ctr" horzOverflow="overflow">
                    <a:lnL>
                      <a:noFill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marL="179388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179388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40</a:t>
                      </a:r>
                      <a:r>
                        <a:rPr kumimoji="0" lang="cs-CZ" altLang="cs-CZ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cs-CZ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g</a:t>
                      </a:r>
                    </a:p>
                  </a:txBody>
                  <a:tcPr marT="0" marB="0" anchor="ctr" horzOverflow="overflow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</a:tr>
            </a:tbl>
          </a:graphicData>
        </a:graphic>
      </p:graphicFrame>
      <p:pic>
        <p:nvPicPr>
          <p:cNvPr id="17439" name="Picture 4" descr="assa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5250" y="6524625"/>
            <a:ext cx="1196975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ChangeArrowheads="1"/>
          </p:cNvSpPr>
          <p:nvPr/>
        </p:nvSpPr>
        <p:spPr bwMode="auto">
          <a:xfrm>
            <a:off x="39688" y="-38100"/>
            <a:ext cx="8850312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3600" baseline="10000"/>
              <a:t>| </a:t>
            </a:r>
            <a:r>
              <a:rPr lang="cs-CZ" altLang="cs-CZ" sz="3600" b="1" baseline="10000"/>
              <a:t>Jen abyste věděli</a:t>
            </a:r>
            <a:r>
              <a:rPr lang="cs-CZ" altLang="cs-CZ" sz="3600" baseline="10000"/>
              <a:t> | Tabulka s technickými údaji</a:t>
            </a:r>
            <a:endParaRPr lang="cs-CZ" altLang="cs-CZ" sz="2400">
              <a:solidFill>
                <a:srgbClr val="000000"/>
              </a:solidFill>
            </a:endParaRPr>
          </a:p>
        </p:txBody>
      </p:sp>
      <p:graphicFrame>
        <p:nvGraphicFramePr>
          <p:cNvPr id="19484" name="Group 28"/>
          <p:cNvGraphicFramePr>
            <a:graphicFrameLocks noGrp="1"/>
          </p:cNvGraphicFramePr>
          <p:nvPr/>
        </p:nvGraphicFramePr>
        <p:xfrm>
          <a:off x="738188" y="963613"/>
          <a:ext cx="7742237" cy="3175000"/>
        </p:xfrm>
        <a:graphic>
          <a:graphicData uri="http://schemas.openxmlformats.org/drawingml/2006/table">
            <a:tbl>
              <a:tblPr/>
              <a:tblGrid>
                <a:gridCol w="3843337"/>
                <a:gridCol w="3898900"/>
              </a:tblGrid>
              <a:tr h="317500">
                <a:tc>
                  <a:txBody>
                    <a:bodyPr/>
                    <a:lstStyle>
                      <a:lvl1pPr marL="179388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179388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Certifikáty</a:t>
                      </a:r>
                    </a:p>
                  </a:txBody>
                  <a:tcPr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AEEF"/>
                    </a:solidFill>
                  </a:tcPr>
                </a:tc>
                <a:tc>
                  <a:txBody>
                    <a:bodyPr/>
                    <a:lstStyle>
                      <a:lvl1pPr marL="179388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179388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AEEF"/>
                    </a:solidFill>
                  </a:tcPr>
                </a:tc>
              </a:tr>
              <a:tr h="317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0" marB="0" anchor="ctr" horzOverflow="overflow">
                    <a:lnL>
                      <a:noFill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marL="179388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179388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EN 300 328 V1.8.1 (2012-06)</a:t>
                      </a:r>
                    </a:p>
                  </a:txBody>
                  <a:tcPr marT="0" marB="0" anchor="ctr" horzOverflow="overflow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</a:tr>
              <a:tr h="317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0" marB="0" anchor="ctr" horzOverflow="overflow">
                    <a:lnL>
                      <a:noFill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marL="179388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179388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EN 301 489-1 V1.9.2 (2011-09)</a:t>
                      </a:r>
                    </a:p>
                  </a:txBody>
                  <a:tcPr marT="0" marB="0" anchor="ctr" horzOverflow="overflow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</a:tr>
              <a:tr h="317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0" marB="0" anchor="ctr" horzOverflow="overflow">
                    <a:lnL>
                      <a:noFill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marL="179388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179388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EN 301 489-17 V2.2.1 (2012-09)</a:t>
                      </a:r>
                    </a:p>
                  </a:txBody>
                  <a:tcPr marT="0" marB="0" anchor="ctr" horzOverflow="overflow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</a:tr>
              <a:tr h="317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0" marB="0" anchor="ctr" horzOverflow="overflow">
                    <a:lnL>
                      <a:noFill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marL="179388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179388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EN 60950-1:2006/A12:2011</a:t>
                      </a:r>
                    </a:p>
                  </a:txBody>
                  <a:tcPr marT="0" marB="0" anchor="ctr" horzOverflow="overflow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</a:tr>
              <a:tr h="317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0" marB="0" anchor="ctr" horzOverflow="overflow">
                    <a:lnL>
                      <a:noFill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marL="179388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179388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EN 61000-6-1:2007</a:t>
                      </a:r>
                    </a:p>
                  </a:txBody>
                  <a:tcPr marT="0" marB="0" anchor="ctr" horzOverflow="overflow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</a:tr>
              <a:tr h="317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0" marB="0" anchor="ctr" horzOverflow="overflow">
                    <a:lnL>
                      <a:noFill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marL="179388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179388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EN 61000-6-3:2007</a:t>
                      </a:r>
                    </a:p>
                  </a:txBody>
                  <a:tcPr marT="0" marB="0" anchor="ctr" horzOverflow="overflow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</a:tr>
              <a:tr h="317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0" marB="0" anchor="ctr" horzOverflow="overflow">
                    <a:lnL>
                      <a:noFill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marL="179388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179388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EN 15684</a:t>
                      </a:r>
                    </a:p>
                  </a:txBody>
                  <a:tcPr marT="0" marB="0" anchor="ctr" horzOverflow="overflow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</a:tr>
              <a:tr h="317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0" marB="0" anchor="ctr" horzOverflow="overflow">
                    <a:lnL>
                      <a:noFill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marL="179388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179388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R&amp;TTE</a:t>
                      </a:r>
                    </a:p>
                  </a:txBody>
                  <a:tcPr marT="0" marB="0" anchor="ctr" horzOverflow="overflow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</a:tr>
              <a:tr h="317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0" marB="0" anchor="ctr" horzOverflow="overflow">
                    <a:lnL>
                      <a:noFill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marL="179388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179388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RoHS</a:t>
                      </a:r>
                    </a:p>
                  </a:txBody>
                  <a:tcPr marT="0" marB="0" anchor="ctr" horzOverflow="overflow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</a:tr>
            </a:tbl>
          </a:graphicData>
        </a:graphic>
      </p:graphicFrame>
      <p:pic>
        <p:nvPicPr>
          <p:cNvPr id="18457" name="Picture 4" descr="assa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5250" y="6524625"/>
            <a:ext cx="1196975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10" descr="18_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9050" y="2343150"/>
            <a:ext cx="6584950" cy="80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11" descr="18_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0638" y="3375025"/>
            <a:ext cx="6583362" cy="80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12" descr="18_4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0638" y="4408488"/>
            <a:ext cx="6583362" cy="80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1" name="Rectangle 7"/>
          <p:cNvSpPr>
            <a:spLocks noChangeArrowheads="1"/>
          </p:cNvSpPr>
          <p:nvPr/>
        </p:nvSpPr>
        <p:spPr bwMode="auto">
          <a:xfrm>
            <a:off x="39688" y="-36513"/>
            <a:ext cx="8850312" cy="641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3600" baseline="10000"/>
              <a:t>|</a:t>
            </a:r>
            <a:r>
              <a:rPr lang="cs-CZ" altLang="cs-CZ" sz="3600" b="1" baseline="10000"/>
              <a:t> Na závěr </a:t>
            </a:r>
            <a:r>
              <a:rPr lang="cs-CZ" altLang="cs-CZ" sz="3600" baseline="10000"/>
              <a:t>|</a:t>
            </a:r>
            <a:endParaRPr lang="cs-CZ" altLang="cs-CZ" sz="2400">
              <a:solidFill>
                <a:srgbClr val="000000"/>
              </a:solidFill>
            </a:endParaRPr>
          </a:p>
        </p:txBody>
      </p:sp>
      <p:pic>
        <p:nvPicPr>
          <p:cNvPr id="19462" name="Picture 3" descr="assa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5250" y="6524625"/>
            <a:ext cx="1196975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3" name="Picture 5" descr="entr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775" y="1081088"/>
            <a:ext cx="2327275" cy="1497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4" name="Rectangle 13"/>
          <p:cNvSpPr>
            <a:spLocks noChangeArrowheads="1"/>
          </p:cNvSpPr>
          <p:nvPr/>
        </p:nvSpPr>
        <p:spPr bwMode="auto">
          <a:xfrm>
            <a:off x="4937125" y="2497138"/>
            <a:ext cx="27797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chemeClr val="bg1"/>
                </a:solidFill>
              </a:rPr>
              <a:t>Bez klíčů jste svobodní</a:t>
            </a:r>
          </a:p>
        </p:txBody>
      </p:sp>
      <p:sp>
        <p:nvSpPr>
          <p:cNvPr id="19465" name="Rectangle 14"/>
          <p:cNvSpPr>
            <a:spLocks noChangeArrowheads="1"/>
          </p:cNvSpPr>
          <p:nvPr/>
        </p:nvSpPr>
        <p:spPr bwMode="auto">
          <a:xfrm>
            <a:off x="4927600" y="3379788"/>
            <a:ext cx="39528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rgbClr val="FFFFFF"/>
                </a:solidFill>
              </a:rPr>
              <a:t>Rozhodujte, kdo a kdy VSTOUPÍ</a:t>
            </a:r>
          </a:p>
        </p:txBody>
      </p:sp>
      <p:sp>
        <p:nvSpPr>
          <p:cNvPr id="19466" name="Rectangle 15"/>
          <p:cNvSpPr>
            <a:spLocks noChangeArrowheads="1"/>
          </p:cNvSpPr>
          <p:nvPr/>
        </p:nvSpPr>
        <p:spPr bwMode="auto">
          <a:xfrm>
            <a:off x="4937125" y="4408488"/>
            <a:ext cx="4572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rgbClr val="FFFFFF"/>
                </a:solidFill>
              </a:rPr>
              <a:t>Na nás se můžete spolehnout –</a:t>
            </a:r>
            <a:r>
              <a:rPr lang="cs-CZ" altLang="cs-CZ" sz="2000">
                <a:solidFill>
                  <a:srgbClr val="FFFFFF"/>
                </a:solidFill>
                <a:latin typeface="Times New Roman" pitchFamily="18" charset="0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rgbClr val="FFFFFF"/>
                </a:solidFill>
              </a:rPr>
              <a:t>my jsme ASSA ABLOY</a:t>
            </a:r>
          </a:p>
        </p:txBody>
      </p:sp>
      <p:pic>
        <p:nvPicPr>
          <p:cNvPr id="19467" name="Picture 12" descr="C:\Users\zupancicev\Documents\EVA\Fotky\ENTR\ENTR_web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775" y="2782888"/>
            <a:ext cx="2165350" cy="325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3810000" y="2465388"/>
            <a:ext cx="5334000" cy="2217737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20483" name="Picture 3" descr="assa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5250" y="6524625"/>
            <a:ext cx="1196975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5" descr="entr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00" y="741363"/>
            <a:ext cx="3263900" cy="2097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9" name="Straight Connector 18"/>
          <p:cNvCxnSpPr/>
          <p:nvPr/>
        </p:nvCxnSpPr>
        <p:spPr>
          <a:xfrm>
            <a:off x="228600" y="6426200"/>
            <a:ext cx="8694738" cy="1588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0486" name="Picture 19" descr="assa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763" y="6524625"/>
            <a:ext cx="2457450" cy="19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7" name="Rectangle 20"/>
          <p:cNvSpPr>
            <a:spLocks noChangeArrowheads="1"/>
          </p:cNvSpPr>
          <p:nvPr/>
        </p:nvSpPr>
        <p:spPr bwMode="auto">
          <a:xfrm>
            <a:off x="4168775" y="3128963"/>
            <a:ext cx="4660900" cy="82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4800" b="1">
                <a:solidFill>
                  <a:srgbClr val="FFFFFF"/>
                </a:solidFill>
                <a:latin typeface="Calibri-Bold"/>
              </a:rPr>
              <a:t>Děkujeme vám!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2" descr="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8" descr="assa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5250" y="6524625"/>
            <a:ext cx="1196975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13" descr="convinience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1488" y="1046163"/>
            <a:ext cx="2701925" cy="957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14" descr="control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1488" y="2217738"/>
            <a:ext cx="2701925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15" descr="security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1488" y="3348038"/>
            <a:ext cx="2701925" cy="957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9" name="Rectangle 16"/>
          <p:cNvSpPr>
            <a:spLocks noChangeArrowheads="1"/>
          </p:cNvSpPr>
          <p:nvPr/>
        </p:nvSpPr>
        <p:spPr bwMode="auto">
          <a:xfrm>
            <a:off x="39688" y="-39688"/>
            <a:ext cx="2406650" cy="647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3600" baseline="10000"/>
              <a:t>| Co je ENTR? |</a:t>
            </a:r>
            <a:r>
              <a:rPr lang="cs-CZ" altLang="cs-CZ" sz="3600" b="1" baseline="10000">
                <a:latin typeface="Times New Roman" pitchFamily="18" charset="0"/>
              </a:rPr>
              <a:t> </a:t>
            </a:r>
            <a:endParaRPr lang="cs-CZ" altLang="cs-CZ" sz="2400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-71438" y="4878388"/>
            <a:ext cx="9144001" cy="197326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4099" name="Picture 8" descr="assa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5250" y="6524625"/>
            <a:ext cx="1196975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12" descr="entr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8375" y="792163"/>
            <a:ext cx="1839913" cy="1182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1" name="Rectangle 15"/>
          <p:cNvSpPr>
            <a:spLocks noChangeArrowheads="1"/>
          </p:cNvSpPr>
          <p:nvPr/>
        </p:nvSpPr>
        <p:spPr bwMode="auto">
          <a:xfrm>
            <a:off x="4078288" y="1974850"/>
            <a:ext cx="4448175" cy="155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cs-CZ" altLang="cs-CZ" sz="3000">
                <a:solidFill>
                  <a:srgbClr val="000000"/>
                </a:solidFill>
              </a:rPr>
              <a:t>Získejte </a:t>
            </a:r>
            <a:r>
              <a:rPr lang="cs-CZ" altLang="cs-CZ" sz="3000" b="1">
                <a:solidFill>
                  <a:srgbClr val="000000"/>
                </a:solidFill>
              </a:rPr>
              <a:t>bezpečnost, praktické řešení</a:t>
            </a:r>
            <a:endParaRPr lang="cs-CZ" altLang="cs-CZ" sz="300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cs-CZ" altLang="cs-CZ" sz="3000">
                <a:solidFill>
                  <a:srgbClr val="000000"/>
                </a:solidFill>
              </a:rPr>
              <a:t>a </a:t>
            </a:r>
            <a:r>
              <a:rPr lang="cs-CZ" altLang="cs-CZ" sz="3000" b="1">
                <a:solidFill>
                  <a:srgbClr val="000000"/>
                </a:solidFill>
              </a:rPr>
              <a:t>inteligentní ovládání.</a:t>
            </a:r>
            <a:endParaRPr lang="cs-CZ" altLang="cs-CZ" sz="3000"/>
          </a:p>
        </p:txBody>
      </p:sp>
      <p:sp>
        <p:nvSpPr>
          <p:cNvPr id="4102" name="Rectangle 16"/>
          <p:cNvSpPr>
            <a:spLocks noChangeArrowheads="1"/>
          </p:cNvSpPr>
          <p:nvPr/>
        </p:nvSpPr>
        <p:spPr bwMode="auto">
          <a:xfrm>
            <a:off x="4078288" y="3676650"/>
            <a:ext cx="3433762" cy="136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ts val="1100"/>
              </a:lnSpc>
              <a:spcBef>
                <a:spcPct val="0"/>
              </a:spcBef>
              <a:buFontTx/>
              <a:buNone/>
            </a:pPr>
            <a:r>
              <a:rPr lang="cs-CZ" altLang="cs-CZ" sz="1100">
                <a:solidFill>
                  <a:srgbClr val="000000"/>
                </a:solidFill>
              </a:rPr>
              <a:t>Snadnou modernizací vašeho stávajícího dveřního zámku dostanete vlastní přístupový systém.</a:t>
            </a:r>
            <a:r>
              <a:rPr lang="cs-CZ" altLang="cs-CZ" sz="1100">
                <a:solidFill>
                  <a:srgbClr val="000000"/>
                </a:solidFill>
                <a:latin typeface="Times New Roman" pitchFamily="18" charset="0"/>
              </a:rPr>
              <a:t> </a:t>
            </a:r>
          </a:p>
          <a:p>
            <a:pPr eaLnBrk="1" hangingPunct="1">
              <a:lnSpc>
                <a:spcPts val="1100"/>
              </a:lnSpc>
              <a:spcBef>
                <a:spcPct val="0"/>
              </a:spcBef>
              <a:buFontTx/>
              <a:buNone/>
            </a:pPr>
            <a:endParaRPr lang="cs-CZ" altLang="cs-CZ" sz="1100">
              <a:solidFill>
                <a:srgbClr val="000000"/>
              </a:solidFill>
            </a:endParaRPr>
          </a:p>
          <a:p>
            <a:pPr eaLnBrk="1" hangingPunct="1">
              <a:lnSpc>
                <a:spcPts val="1100"/>
              </a:lnSpc>
              <a:spcBef>
                <a:spcPct val="0"/>
              </a:spcBef>
              <a:buFontTx/>
              <a:buNone/>
            </a:pPr>
            <a:r>
              <a:rPr lang="cs-CZ" altLang="cs-CZ" sz="1100">
                <a:solidFill>
                  <a:srgbClr val="000000"/>
                </a:solidFill>
              </a:rPr>
              <a:t>Prostě jen demontujte starou vložku zámku a nahraďte ji motorickým zámkem ENTR.</a:t>
            </a:r>
            <a:r>
              <a:rPr lang="cs-CZ" altLang="cs-CZ" sz="1100">
                <a:solidFill>
                  <a:srgbClr val="000000"/>
                </a:solidFill>
                <a:latin typeface="Times New Roman" pitchFamily="18" charset="0"/>
              </a:rPr>
              <a:t> </a:t>
            </a:r>
          </a:p>
          <a:p>
            <a:pPr eaLnBrk="1" hangingPunct="1">
              <a:lnSpc>
                <a:spcPts val="1100"/>
              </a:lnSpc>
              <a:spcBef>
                <a:spcPct val="0"/>
              </a:spcBef>
              <a:buFontTx/>
              <a:buNone/>
            </a:pPr>
            <a:endParaRPr lang="cs-CZ" altLang="cs-CZ" sz="1100">
              <a:solidFill>
                <a:srgbClr val="000000"/>
              </a:solidFill>
              <a:latin typeface="Times New Roman" pitchFamily="18" charset="0"/>
            </a:endParaRPr>
          </a:p>
          <a:p>
            <a:pPr eaLnBrk="1" hangingPunct="1">
              <a:lnSpc>
                <a:spcPts val="1100"/>
              </a:lnSpc>
              <a:spcBef>
                <a:spcPct val="0"/>
              </a:spcBef>
              <a:buFontTx/>
              <a:buNone/>
            </a:pPr>
            <a:r>
              <a:rPr lang="cs-CZ" altLang="cs-CZ" sz="1100">
                <a:solidFill>
                  <a:srgbClr val="000000"/>
                </a:solidFill>
              </a:rPr>
              <a:t>S inteligentním zámkem ENTR můžete spravovat přístupová práva jednotlivých uživatelů.</a:t>
            </a:r>
          </a:p>
          <a:p>
            <a:pPr eaLnBrk="1" hangingPunct="1">
              <a:lnSpc>
                <a:spcPts val="1100"/>
              </a:lnSpc>
              <a:spcBef>
                <a:spcPct val="0"/>
              </a:spcBef>
              <a:buFontTx/>
              <a:buNone/>
            </a:pPr>
            <a:endParaRPr lang="cs-CZ" altLang="cs-CZ" sz="1100">
              <a:solidFill>
                <a:srgbClr val="000000"/>
              </a:solidFill>
            </a:endParaRPr>
          </a:p>
        </p:txBody>
      </p:sp>
      <p:pic>
        <p:nvPicPr>
          <p:cNvPr id="4103" name="Picture 8" descr="C:\Users\zupancicev\Documents\EVA\Brožury, letáky, POS\Brožury, letáky\ENTR\Leták\Letak ENTR_tisk_Stránka_1.tif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38375"/>
            <a:ext cx="3975100" cy="303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455295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5123" name="Picture 8" descr="assa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5250" y="6524625"/>
            <a:ext cx="1196975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9" descr="entr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4475" y="1006475"/>
            <a:ext cx="1768475" cy="113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5" name="Rectangle 11"/>
          <p:cNvSpPr>
            <a:spLocks noChangeArrowheads="1"/>
          </p:cNvSpPr>
          <p:nvPr/>
        </p:nvSpPr>
        <p:spPr bwMode="auto">
          <a:xfrm>
            <a:off x="4770438" y="2339975"/>
            <a:ext cx="4141787" cy="268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79388" indent="-185738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indent="0" eaLnBrk="1" hangingPunct="1">
              <a:lnSpc>
                <a:spcPts val="2200"/>
              </a:lnSpc>
              <a:spcBef>
                <a:spcPct val="0"/>
              </a:spcBef>
              <a:spcAft>
                <a:spcPts val="1200"/>
              </a:spcAft>
              <a:buFont typeface="Arial" pitchFamily="34" charset="0"/>
              <a:buNone/>
              <a:defRPr/>
            </a:pPr>
            <a:r>
              <a:rPr lang="cs-CZ" altLang="cs-CZ" sz="2000" dirty="0" smtClean="0"/>
              <a:t>Odemykejte a zamykejte dveře pomocí:  </a:t>
            </a:r>
          </a:p>
          <a:p>
            <a:pPr eaLnBrk="1" hangingPunct="1">
              <a:lnSpc>
                <a:spcPts val="2200"/>
              </a:lnSpc>
              <a:spcBef>
                <a:spcPct val="0"/>
              </a:spcBef>
              <a:spcAft>
                <a:spcPts val="1200"/>
              </a:spcAft>
              <a:defRPr/>
            </a:pPr>
            <a:r>
              <a:rPr lang="cs-CZ" altLang="cs-CZ" sz="2000" dirty="0" smtClean="0"/>
              <a:t>Mobilní aplikace</a:t>
            </a:r>
          </a:p>
          <a:p>
            <a:pPr eaLnBrk="1" hangingPunct="1">
              <a:lnSpc>
                <a:spcPts val="2200"/>
              </a:lnSpc>
              <a:spcBef>
                <a:spcPct val="0"/>
              </a:spcBef>
              <a:spcAft>
                <a:spcPts val="1200"/>
              </a:spcAft>
              <a:defRPr/>
            </a:pPr>
            <a:r>
              <a:rPr lang="cs-CZ" altLang="cs-CZ" sz="2000" dirty="0" smtClean="0"/>
              <a:t>Nástěnné čtečky otisků prstů</a:t>
            </a:r>
          </a:p>
          <a:p>
            <a:pPr eaLnBrk="1" hangingPunct="1">
              <a:lnSpc>
                <a:spcPts val="2200"/>
              </a:lnSpc>
              <a:spcBef>
                <a:spcPct val="0"/>
              </a:spcBef>
              <a:spcAft>
                <a:spcPts val="1200"/>
              </a:spcAft>
              <a:defRPr/>
            </a:pPr>
            <a:r>
              <a:rPr lang="cs-CZ" altLang="cs-CZ" sz="2000" dirty="0" smtClean="0"/>
              <a:t>Bezdrátové klávesnice s dotykovým panelem</a:t>
            </a:r>
          </a:p>
          <a:p>
            <a:pPr eaLnBrk="1" hangingPunct="1">
              <a:lnSpc>
                <a:spcPts val="2200"/>
              </a:lnSpc>
              <a:spcBef>
                <a:spcPct val="0"/>
              </a:spcBef>
              <a:spcAft>
                <a:spcPts val="1200"/>
              </a:spcAft>
              <a:defRPr/>
            </a:pPr>
            <a:r>
              <a:rPr lang="cs-CZ" altLang="cs-CZ" sz="2000" dirty="0" smtClean="0"/>
              <a:t>Dálkového ovládání</a:t>
            </a:r>
          </a:p>
        </p:txBody>
      </p:sp>
      <p:pic>
        <p:nvPicPr>
          <p:cNvPr id="5126" name="Picture 12" descr="convinience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1838" y="230188"/>
            <a:ext cx="2159000" cy="763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13" descr="code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450" y="4049713"/>
            <a:ext cx="936625" cy="102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8" name="Picture 18" descr="fingerprint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4913" y="2441575"/>
            <a:ext cx="936625" cy="1020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9" name="Picture 20" descr="remote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4913" y="4049713"/>
            <a:ext cx="936625" cy="102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0" name="Picture 22" descr="smartphone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450" y="2441575"/>
            <a:ext cx="936625" cy="1020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31" name="Rectangle 14"/>
          <p:cNvSpPr>
            <a:spLocks noChangeArrowheads="1"/>
          </p:cNvSpPr>
          <p:nvPr/>
        </p:nvSpPr>
        <p:spPr bwMode="auto">
          <a:xfrm>
            <a:off x="1028700" y="3521075"/>
            <a:ext cx="14351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/>
              <a:t>Aplikace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/>
              <a:t>pro chytré telefony</a:t>
            </a:r>
          </a:p>
        </p:txBody>
      </p:sp>
      <p:sp>
        <p:nvSpPr>
          <p:cNvPr id="5132" name="Rectangle 15"/>
          <p:cNvSpPr>
            <a:spLocks noChangeArrowheads="1"/>
          </p:cNvSpPr>
          <p:nvPr/>
        </p:nvSpPr>
        <p:spPr bwMode="auto">
          <a:xfrm>
            <a:off x="2490788" y="3521075"/>
            <a:ext cx="13160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/>
              <a:t>Nástěnná čtečka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/>
              <a:t>otisků prstů</a:t>
            </a:r>
          </a:p>
        </p:txBody>
      </p:sp>
      <p:sp>
        <p:nvSpPr>
          <p:cNvPr id="5133" name="Rectangle 16"/>
          <p:cNvSpPr>
            <a:spLocks noChangeArrowheads="1"/>
          </p:cNvSpPr>
          <p:nvPr/>
        </p:nvSpPr>
        <p:spPr bwMode="auto">
          <a:xfrm>
            <a:off x="849313" y="5148263"/>
            <a:ext cx="16541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/>
              <a:t>Nástěnná čtečka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/>
              <a:t>s dotykovým panelem</a:t>
            </a:r>
          </a:p>
        </p:txBody>
      </p:sp>
      <p:sp>
        <p:nvSpPr>
          <p:cNvPr id="5134" name="Rectangle 17"/>
          <p:cNvSpPr>
            <a:spLocks noChangeArrowheads="1"/>
          </p:cNvSpPr>
          <p:nvPr/>
        </p:nvSpPr>
        <p:spPr bwMode="auto">
          <a:xfrm>
            <a:off x="2490788" y="5148263"/>
            <a:ext cx="7572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/>
              <a:t>Dálkové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/>
              <a:t>ovládání</a:t>
            </a:r>
          </a:p>
        </p:txBody>
      </p:sp>
      <p:sp>
        <p:nvSpPr>
          <p:cNvPr id="5135" name="Rectangle 19"/>
          <p:cNvSpPr>
            <a:spLocks noChangeArrowheads="1"/>
          </p:cNvSpPr>
          <p:nvPr/>
        </p:nvSpPr>
        <p:spPr bwMode="auto">
          <a:xfrm>
            <a:off x="39688" y="-38100"/>
            <a:ext cx="3074987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3600" baseline="10000"/>
              <a:t>|</a:t>
            </a:r>
            <a:r>
              <a:rPr lang="cs-CZ" altLang="cs-CZ" sz="3600" b="1" baseline="10000"/>
              <a:t> Hlavní znaky </a:t>
            </a:r>
            <a:r>
              <a:rPr lang="cs-CZ" altLang="cs-CZ" sz="3600" baseline="10000"/>
              <a:t>|</a:t>
            </a:r>
            <a:endParaRPr lang="cs-CZ" altLang="cs-CZ" sz="2400" b="1"/>
          </a:p>
        </p:txBody>
      </p:sp>
      <p:sp>
        <p:nvSpPr>
          <p:cNvPr id="5136" name="Rectangle 16"/>
          <p:cNvSpPr>
            <a:spLocks noChangeArrowheads="1"/>
          </p:cNvSpPr>
          <p:nvPr/>
        </p:nvSpPr>
        <p:spPr bwMode="auto">
          <a:xfrm>
            <a:off x="4770438" y="1250950"/>
            <a:ext cx="33528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3600" baseline="10000"/>
              <a:t>KOMFORT OVLÁDÁNÍ</a:t>
            </a:r>
            <a:endParaRPr lang="en-US" altLang="cs-CZ" sz="2400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7" descr="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5" y="0"/>
            <a:ext cx="45577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8" descr="assa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5250" y="6524625"/>
            <a:ext cx="1196975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9" descr="entr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4475" y="1006475"/>
            <a:ext cx="1768475" cy="113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9" name="Rectangle 11"/>
          <p:cNvSpPr>
            <a:spLocks noChangeArrowheads="1"/>
          </p:cNvSpPr>
          <p:nvPr/>
        </p:nvSpPr>
        <p:spPr bwMode="auto">
          <a:xfrm>
            <a:off x="4711700" y="1673225"/>
            <a:ext cx="3978275" cy="381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69875" indent="-276225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ts val="2200"/>
              </a:lnSpc>
              <a:spcBef>
                <a:spcPct val="0"/>
              </a:spcBef>
              <a:spcAft>
                <a:spcPts val="1200"/>
              </a:spcAft>
            </a:pPr>
            <a:r>
              <a:rPr lang="cs-CZ" altLang="cs-CZ" sz="1800"/>
              <a:t>Motorický zámek ENTR je vhodný pro každé dveře</a:t>
            </a:r>
            <a:endParaRPr lang="cs-CZ" altLang="cs-CZ" sz="1800">
              <a:latin typeface="Times New Roman" pitchFamily="18" charset="0"/>
            </a:endParaRPr>
          </a:p>
          <a:p>
            <a:pPr eaLnBrk="1" hangingPunct="1">
              <a:lnSpc>
                <a:spcPts val="2200"/>
              </a:lnSpc>
              <a:spcBef>
                <a:spcPct val="0"/>
              </a:spcBef>
              <a:spcAft>
                <a:spcPts val="1200"/>
              </a:spcAft>
            </a:pPr>
            <a:r>
              <a:rPr lang="cs-CZ" altLang="cs-CZ" sz="1800"/>
              <a:t>Jednoduchá výměna stávající cylindrické vložky za motorický zámek ENTR</a:t>
            </a:r>
          </a:p>
          <a:p>
            <a:pPr eaLnBrk="1" hangingPunct="1">
              <a:lnSpc>
                <a:spcPts val="2200"/>
              </a:lnSpc>
              <a:spcBef>
                <a:spcPct val="0"/>
              </a:spcBef>
              <a:spcAft>
                <a:spcPts val="1200"/>
              </a:spcAft>
            </a:pPr>
            <a:r>
              <a:rPr lang="cs-CZ" altLang="cs-CZ" sz="1800"/>
              <a:t>Snadná instalace – bez kabelů, bez vrtání</a:t>
            </a:r>
            <a:r>
              <a:rPr lang="cs-CZ" altLang="cs-CZ" sz="1800">
                <a:latin typeface="Times New Roman" pitchFamily="18" charset="0"/>
              </a:rPr>
              <a:t>  </a:t>
            </a:r>
          </a:p>
          <a:p>
            <a:pPr eaLnBrk="1" hangingPunct="1">
              <a:lnSpc>
                <a:spcPts val="2200"/>
              </a:lnSpc>
              <a:spcBef>
                <a:spcPct val="0"/>
              </a:spcBef>
              <a:spcAft>
                <a:spcPts val="1200"/>
              </a:spcAft>
            </a:pPr>
            <a:r>
              <a:rPr lang="cs-CZ" altLang="cs-CZ" sz="1800"/>
              <a:t>Jednoduché a intuitivní ovládání zámku</a:t>
            </a:r>
          </a:p>
          <a:p>
            <a:pPr eaLnBrk="1" hangingPunct="1">
              <a:lnSpc>
                <a:spcPts val="2200"/>
              </a:lnSpc>
              <a:spcBef>
                <a:spcPct val="0"/>
              </a:spcBef>
              <a:spcAft>
                <a:spcPts val="1200"/>
              </a:spcAft>
            </a:pPr>
            <a:r>
              <a:rPr lang="cs-CZ" altLang="cs-CZ" sz="1800"/>
              <a:t>Vhodné pro všechny typy dveřního kování</a:t>
            </a:r>
          </a:p>
        </p:txBody>
      </p:sp>
      <p:pic>
        <p:nvPicPr>
          <p:cNvPr id="6150" name="Picture 12" descr="convinience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1838" y="230188"/>
            <a:ext cx="2159000" cy="763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1" name="Rectangle 14"/>
          <p:cNvSpPr>
            <a:spLocks noChangeArrowheads="1"/>
          </p:cNvSpPr>
          <p:nvPr/>
        </p:nvSpPr>
        <p:spPr bwMode="auto">
          <a:xfrm>
            <a:off x="39688" y="-36513"/>
            <a:ext cx="3074987" cy="641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3600" baseline="10000"/>
              <a:t>|</a:t>
            </a:r>
            <a:r>
              <a:rPr lang="cs-CZ" altLang="cs-CZ" sz="3600" b="1" baseline="10000"/>
              <a:t> Snadná instalace </a:t>
            </a:r>
            <a:r>
              <a:rPr lang="cs-CZ" altLang="cs-CZ" sz="3600" baseline="10000"/>
              <a:t>|</a:t>
            </a:r>
            <a:endParaRPr lang="cs-CZ" altLang="cs-CZ" sz="2400" b="1"/>
          </a:p>
        </p:txBody>
      </p:sp>
      <p:pic>
        <p:nvPicPr>
          <p:cNvPr id="6152" name="Picture 8" descr="C:\Users\zupancicev\Documents\EVA\Fotky\ENTR\ENTR_web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350" y="2919413"/>
            <a:ext cx="1624013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8" descr="assa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5250" y="6524625"/>
            <a:ext cx="1196975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9" descr="entr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1350" y="768350"/>
            <a:ext cx="1768475" cy="113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3" name="Rectangle 11"/>
          <p:cNvSpPr>
            <a:spLocks noChangeArrowheads="1"/>
          </p:cNvSpPr>
          <p:nvPr/>
        </p:nvSpPr>
        <p:spPr bwMode="auto">
          <a:xfrm>
            <a:off x="4781550" y="1954213"/>
            <a:ext cx="3978275" cy="35291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69875" indent="-276225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285750" indent="-285750" eaLnBrk="1" hangingPunct="1">
              <a:lnSpc>
                <a:spcPts val="2200"/>
              </a:lnSpc>
              <a:spcBef>
                <a:spcPct val="0"/>
              </a:spcBef>
              <a:spcAft>
                <a:spcPts val="1200"/>
              </a:spcAft>
              <a:defRPr/>
            </a:pPr>
            <a:r>
              <a:rPr lang="cs-CZ" altLang="cs-CZ" sz="1800" dirty="0" smtClean="0"/>
              <a:t>Motorický zámek ENTR je napájen ekologicky šetrnou vestavěnou baterií.</a:t>
            </a:r>
          </a:p>
          <a:p>
            <a:pPr marL="285750" indent="-285750" eaLnBrk="1" hangingPunct="1">
              <a:lnSpc>
                <a:spcPts val="2200"/>
              </a:lnSpc>
              <a:spcBef>
                <a:spcPct val="0"/>
              </a:spcBef>
              <a:spcAft>
                <a:spcPts val="1200"/>
              </a:spcAft>
              <a:defRPr/>
            </a:pPr>
            <a:r>
              <a:rPr lang="cs-CZ" altLang="cs-CZ" sz="1800" dirty="0" smtClean="0"/>
              <a:t>ENTR můžete dobíjet pomocí bezdrátové nebo drátové nabíječky.</a:t>
            </a:r>
          </a:p>
          <a:p>
            <a:pPr eaLnBrk="1" hangingPunct="1">
              <a:lnSpc>
                <a:spcPts val="2200"/>
              </a:lnSpc>
              <a:spcBef>
                <a:spcPct val="0"/>
              </a:spcBef>
              <a:spcAft>
                <a:spcPts val="1200"/>
              </a:spcAft>
              <a:defRPr/>
            </a:pPr>
            <a:r>
              <a:rPr lang="cs-CZ" altLang="cs-CZ" sz="1800" dirty="0" smtClean="0"/>
              <a:t>Stav baterie indikován při každém otevření.</a:t>
            </a:r>
            <a:endParaRPr lang="cs-CZ" altLang="cs-CZ" sz="1800" strike="sngStrike" dirty="0" smtClean="0">
              <a:solidFill>
                <a:srgbClr val="FF0000"/>
              </a:solidFill>
            </a:endParaRPr>
          </a:p>
          <a:p>
            <a:pPr eaLnBrk="1" hangingPunct="1">
              <a:lnSpc>
                <a:spcPts val="2200"/>
              </a:lnSpc>
              <a:spcBef>
                <a:spcPct val="0"/>
              </a:spcBef>
              <a:spcAft>
                <a:spcPts val="1200"/>
              </a:spcAft>
              <a:defRPr/>
            </a:pPr>
            <a:endParaRPr lang="cs-CZ" altLang="cs-CZ" sz="1800" dirty="0" smtClean="0"/>
          </a:p>
          <a:p>
            <a:pPr marL="0" indent="0" eaLnBrk="1" hangingPunct="1">
              <a:lnSpc>
                <a:spcPts val="2200"/>
              </a:lnSpc>
              <a:spcBef>
                <a:spcPct val="0"/>
              </a:spcBef>
              <a:spcAft>
                <a:spcPts val="1200"/>
              </a:spcAft>
              <a:buFont typeface="Arial" pitchFamily="34" charset="0"/>
              <a:buNone/>
              <a:defRPr/>
            </a:pPr>
            <a:endParaRPr lang="cs-CZ" altLang="cs-CZ" sz="1800" dirty="0" smtClean="0"/>
          </a:p>
        </p:txBody>
      </p:sp>
      <p:pic>
        <p:nvPicPr>
          <p:cNvPr id="2" name="Picture 12" descr="convinience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1838" y="230188"/>
            <a:ext cx="2159000" cy="763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4" name="Rectangle 14"/>
          <p:cNvSpPr>
            <a:spLocks noChangeArrowheads="1"/>
          </p:cNvSpPr>
          <p:nvPr/>
        </p:nvSpPr>
        <p:spPr bwMode="auto">
          <a:xfrm>
            <a:off x="39688" y="-36513"/>
            <a:ext cx="3074987" cy="641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3600" baseline="10000"/>
              <a:t>|</a:t>
            </a:r>
            <a:r>
              <a:rPr lang="cs-CZ" altLang="cs-CZ" sz="3600" b="1" baseline="10000"/>
              <a:t> Vždy připraven </a:t>
            </a:r>
            <a:r>
              <a:rPr lang="cs-CZ" altLang="cs-CZ" sz="3600" baseline="10000"/>
              <a:t>|</a:t>
            </a:r>
            <a:endParaRPr lang="cs-CZ" altLang="cs-CZ" sz="2400" b="1"/>
          </a:p>
        </p:txBody>
      </p:sp>
      <p:pic>
        <p:nvPicPr>
          <p:cNvPr id="7175" name="Picture 8" descr="C:\Users\zupancicev\Documents\EVA\Brožury, letáky, POS\Brožury, letáky\ENTR\Leták\Letak ENTR_tisk_Stránka_1 – kopie.tif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77963"/>
            <a:ext cx="4587875" cy="538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8" name="Picture 12" descr="C:\Users\tamchynovama\Downloads\Untitled design (1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9766"/>
            <a:ext cx="9793288" cy="7344966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8" descr="assa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5250" y="6524625"/>
            <a:ext cx="1196975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9" descr="entr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1150" y="982663"/>
            <a:ext cx="1766888" cy="113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7" name="Rectangle 11"/>
          <p:cNvSpPr>
            <a:spLocks noChangeArrowheads="1"/>
          </p:cNvSpPr>
          <p:nvPr/>
        </p:nvSpPr>
        <p:spPr bwMode="auto">
          <a:xfrm>
            <a:off x="5951538" y="3741738"/>
            <a:ext cx="3079750" cy="193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69875" indent="-276225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ts val="2200"/>
              </a:lnSpc>
              <a:spcBef>
                <a:spcPct val="0"/>
              </a:spcBef>
              <a:spcAft>
                <a:spcPts val="1200"/>
              </a:spcAft>
            </a:pPr>
            <a:r>
              <a:rPr lang="cs-CZ" altLang="cs-CZ" sz="1800"/>
              <a:t>Jednoduchá správa přístupů do vašeho domova</a:t>
            </a:r>
          </a:p>
          <a:p>
            <a:pPr eaLnBrk="1" hangingPunct="1">
              <a:lnSpc>
                <a:spcPts val="2200"/>
              </a:lnSpc>
              <a:spcBef>
                <a:spcPct val="0"/>
              </a:spcBef>
              <a:spcAft>
                <a:spcPts val="1200"/>
              </a:spcAft>
            </a:pPr>
            <a:r>
              <a:rPr lang="cs-CZ" altLang="cs-CZ" sz="1800"/>
              <a:t>Snadné</a:t>
            </a:r>
            <a:r>
              <a:rPr lang="cs-CZ" altLang="cs-CZ" sz="1800">
                <a:solidFill>
                  <a:srgbClr val="FF0000"/>
                </a:solidFill>
              </a:rPr>
              <a:t> </a:t>
            </a:r>
            <a:r>
              <a:rPr lang="cs-CZ" altLang="cs-CZ" sz="1800"/>
              <a:t>nastavení či vymazání elektronického klíče</a:t>
            </a:r>
          </a:p>
        </p:txBody>
      </p:sp>
      <p:sp>
        <p:nvSpPr>
          <p:cNvPr id="8198" name="Rectangle 14"/>
          <p:cNvSpPr>
            <a:spLocks noChangeArrowheads="1"/>
          </p:cNvSpPr>
          <p:nvPr/>
        </p:nvSpPr>
        <p:spPr bwMode="auto">
          <a:xfrm>
            <a:off x="39688" y="0"/>
            <a:ext cx="4081462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3600" baseline="10000">
                <a:solidFill>
                  <a:srgbClr val="000000"/>
                </a:solidFill>
              </a:rPr>
              <a:t>|</a:t>
            </a:r>
            <a:r>
              <a:rPr lang="cs-CZ" altLang="cs-CZ" sz="3600" b="1" baseline="10000">
                <a:solidFill>
                  <a:srgbClr val="000000"/>
                </a:solidFill>
              </a:rPr>
              <a:t> Mějte to pod kontrolou </a:t>
            </a:r>
            <a:r>
              <a:rPr lang="cs-CZ" altLang="cs-CZ" sz="3600" baseline="10000">
                <a:solidFill>
                  <a:srgbClr val="000000"/>
                </a:solidFill>
              </a:rPr>
              <a:t>|</a:t>
            </a:r>
            <a:endParaRPr lang="cs-CZ" altLang="cs-CZ" sz="2400" b="1">
              <a:solidFill>
                <a:srgbClr val="000000"/>
              </a:solidFill>
            </a:endParaRPr>
          </a:p>
        </p:txBody>
      </p:sp>
      <p:pic>
        <p:nvPicPr>
          <p:cNvPr id="8199" name="Picture 16" descr="control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8038" y="217488"/>
            <a:ext cx="2163762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0" name="Rectangle 18"/>
          <p:cNvSpPr>
            <a:spLocks noChangeArrowheads="1"/>
          </p:cNvSpPr>
          <p:nvPr/>
        </p:nvSpPr>
        <p:spPr bwMode="auto">
          <a:xfrm>
            <a:off x="5000625" y="2220913"/>
            <a:ext cx="422592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solidFill>
                  <a:srgbClr val="000000"/>
                </a:solidFill>
              </a:rPr>
              <a:t>DÍKY MOBILNÍ APLIKACI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solidFill>
                  <a:srgbClr val="000000"/>
                </a:solidFill>
              </a:rPr>
              <a:t>BUDETE </a:t>
            </a:r>
            <a:r>
              <a:rPr lang="cs-CZ" altLang="cs-CZ" sz="2400" b="1">
                <a:solidFill>
                  <a:srgbClr val="000000"/>
                </a:solidFill>
              </a:rPr>
              <a:t>VŽDY VĚDĚT,</a:t>
            </a:r>
            <a:endParaRPr lang="cs-CZ" altLang="cs-CZ" sz="240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solidFill>
                  <a:srgbClr val="000000"/>
                </a:solidFill>
              </a:rPr>
              <a:t>KDO MÁ PŘÍSTUP</a:t>
            </a:r>
            <a:endParaRPr lang="cs-CZ" altLang="cs-CZ" sz="2800">
              <a:solidFill>
                <a:srgbClr val="000000"/>
              </a:solidFill>
            </a:endParaRPr>
          </a:p>
        </p:txBody>
      </p:sp>
      <p:pic>
        <p:nvPicPr>
          <p:cNvPr id="8201" name="Picture 15" descr="smartphone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3975" y="3903663"/>
            <a:ext cx="76517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2" name="Rectangle 20"/>
          <p:cNvSpPr>
            <a:spLocks noChangeArrowheads="1"/>
          </p:cNvSpPr>
          <p:nvPr/>
        </p:nvSpPr>
        <p:spPr bwMode="auto">
          <a:xfrm>
            <a:off x="5057775" y="4711700"/>
            <a:ext cx="989013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000">
                <a:solidFill>
                  <a:srgbClr val="000000"/>
                </a:solidFill>
              </a:rPr>
              <a:t>Aplikace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000">
                <a:solidFill>
                  <a:srgbClr val="000000"/>
                </a:solidFill>
              </a:rPr>
              <a:t>pro chytré telefony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5" descr="1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3113" y="7938"/>
            <a:ext cx="457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8" descr="assa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5250" y="6524625"/>
            <a:ext cx="1196975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9" descr="entr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9975" y="982663"/>
            <a:ext cx="1766888" cy="113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1" name="Rectangle 14"/>
          <p:cNvSpPr>
            <a:spLocks noChangeArrowheads="1"/>
          </p:cNvSpPr>
          <p:nvPr/>
        </p:nvSpPr>
        <p:spPr bwMode="auto">
          <a:xfrm>
            <a:off x="39688" y="341313"/>
            <a:ext cx="454342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3600" baseline="10000"/>
              <a:t>|</a:t>
            </a:r>
            <a:r>
              <a:rPr lang="cs-CZ" altLang="cs-CZ" sz="3600" b="1" baseline="10000"/>
              <a:t> Použijte svůj chytrý telefon </a:t>
            </a:r>
            <a:r>
              <a:rPr lang="cs-CZ" altLang="cs-CZ" sz="3600" baseline="10000"/>
              <a:t>|</a:t>
            </a:r>
            <a:endParaRPr lang="cs-CZ" altLang="cs-CZ" sz="2400" b="1"/>
          </a:p>
        </p:txBody>
      </p:sp>
      <p:pic>
        <p:nvPicPr>
          <p:cNvPr id="9222" name="Picture 16" descr="control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4163" y="1930400"/>
            <a:ext cx="2163762" cy="76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3" name="Rectangle 13"/>
          <p:cNvSpPr>
            <a:spLocks noChangeArrowheads="1"/>
          </p:cNvSpPr>
          <p:nvPr/>
        </p:nvSpPr>
        <p:spPr bwMode="auto">
          <a:xfrm>
            <a:off x="179388" y="1139825"/>
            <a:ext cx="4379912" cy="3802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79388" indent="-185738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847725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600"/>
              </a:spcAft>
            </a:pPr>
            <a:r>
              <a:rPr lang="cs-CZ" altLang="cs-CZ" sz="1800">
                <a:solidFill>
                  <a:srgbClr val="000000"/>
                </a:solidFill>
              </a:rPr>
              <a:t>Zamykejte a odemykejte dveře svým telefonem.</a:t>
            </a:r>
          </a:p>
          <a:p>
            <a:pPr eaLnBrk="1" hangingPunct="1">
              <a:spcBef>
                <a:spcPct val="0"/>
              </a:spcBef>
              <a:spcAft>
                <a:spcPts val="600"/>
              </a:spcAft>
            </a:pPr>
            <a:r>
              <a:rPr lang="cs-CZ" altLang="cs-CZ" sz="1800">
                <a:solidFill>
                  <a:srgbClr val="000000"/>
                </a:solidFill>
              </a:rPr>
              <a:t>V mobilní aplikaci můžete:</a:t>
            </a:r>
          </a:p>
          <a:p>
            <a:pPr lvl="1" eaLnBrk="1" hangingPunct="1">
              <a:spcBef>
                <a:spcPct val="0"/>
              </a:spcBef>
              <a:spcAft>
                <a:spcPts val="600"/>
              </a:spcAft>
            </a:pPr>
            <a:r>
              <a:rPr lang="cs-CZ" altLang="cs-CZ" sz="1400"/>
              <a:t>Odemykat a zamykat zámek ENTR</a:t>
            </a:r>
          </a:p>
          <a:p>
            <a:pPr lvl="1" eaLnBrk="1" hangingPunct="1">
              <a:spcBef>
                <a:spcPct val="0"/>
              </a:spcBef>
              <a:spcAft>
                <a:spcPts val="600"/>
              </a:spcAft>
            </a:pPr>
            <a:r>
              <a:rPr lang="cs-CZ" altLang="cs-CZ" sz="1400"/>
              <a:t>Sdílet přístupová práva s lidmi na druhém konci světa</a:t>
            </a:r>
          </a:p>
          <a:p>
            <a:pPr lvl="1" eaLnBrk="1" hangingPunct="1">
              <a:spcBef>
                <a:spcPct val="0"/>
              </a:spcBef>
              <a:spcAft>
                <a:spcPts val="600"/>
              </a:spcAft>
            </a:pPr>
            <a:r>
              <a:rPr lang="cs-CZ" altLang="cs-CZ" sz="1400">
                <a:solidFill>
                  <a:srgbClr val="000000"/>
                </a:solidFill>
                <a:latin typeface="ArialMT"/>
              </a:rPr>
              <a:t>Nastavit </a:t>
            </a:r>
            <a:r>
              <a:rPr lang="cs-CZ" altLang="cs-CZ" sz="1400">
                <a:solidFill>
                  <a:srgbClr val="000000"/>
                </a:solidFill>
              </a:rPr>
              <a:t>tichý režim</a:t>
            </a:r>
          </a:p>
          <a:p>
            <a:pPr lvl="1" eaLnBrk="1" hangingPunct="1">
              <a:spcBef>
                <a:spcPct val="0"/>
              </a:spcBef>
              <a:spcAft>
                <a:spcPts val="600"/>
              </a:spcAft>
            </a:pPr>
            <a:r>
              <a:rPr lang="cs-CZ" altLang="cs-CZ" sz="1400">
                <a:solidFill>
                  <a:srgbClr val="000000"/>
                </a:solidFill>
              </a:rPr>
              <a:t>Přepínat automatický a manuální režim zámku</a:t>
            </a:r>
          </a:p>
          <a:p>
            <a:pPr lvl="1" eaLnBrk="1" hangingPunct="1">
              <a:spcBef>
                <a:spcPct val="0"/>
              </a:spcBef>
              <a:spcAft>
                <a:spcPts val="600"/>
              </a:spcAft>
            </a:pPr>
            <a:r>
              <a:rPr lang="cs-CZ" altLang="cs-CZ" sz="1400">
                <a:solidFill>
                  <a:srgbClr val="000000"/>
                </a:solidFill>
              </a:rPr>
              <a:t>Sledovat stav baterie</a:t>
            </a:r>
          </a:p>
          <a:p>
            <a:pPr eaLnBrk="1" hangingPunct="1">
              <a:spcBef>
                <a:spcPct val="0"/>
              </a:spcBef>
              <a:spcAft>
                <a:spcPts val="600"/>
              </a:spcAft>
            </a:pPr>
            <a:r>
              <a:rPr lang="cs-CZ" altLang="cs-CZ" sz="1800">
                <a:solidFill>
                  <a:srgbClr val="000000"/>
                </a:solidFill>
              </a:rPr>
              <a:t>Vždy pod kontrolou – jedním stisknutím tlačítka se dozvíte, kdo má přístupová práva k vašim dveřím.</a:t>
            </a:r>
            <a:endParaRPr lang="ar-SA" altLang="cs-CZ" sz="1800">
              <a:solidFill>
                <a:srgbClr val="000000"/>
              </a:solidFill>
              <a:latin typeface="ArialMT"/>
            </a:endParaRPr>
          </a:p>
        </p:txBody>
      </p:sp>
      <p:pic>
        <p:nvPicPr>
          <p:cNvPr id="9224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75" y="5629275"/>
            <a:ext cx="882650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5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0213" y="5627688"/>
            <a:ext cx="971550" cy="28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6" name="AutoShape 2" descr="data:image/jpeg;base64,/9j/4AAQSkZJRgABAQAAAQABAAD/2wCEAAkGBxITERITExIWFhUVGRwYGRcWGBYYHRoeGhgYHBocGhogHSggGholHCEcITEhJSotLi4uGB81ODUsNyguLisBCgoKDg0OGhAQGzAkHyYvLC0vLjctLC80MSw3NywwLCwuLCwsLCwvLDc3LCwsLCwsLCw0NywsLCwsLCwsLCwsN//AABEIAH0BkgMBIgACEQEDEQH/xAAcAAEAAwADAQEAAAAAAAAAAAAABgcIAwQFAQL/xABQEAACAQMABgUGCgYHBgYDAAABAgMABBEFBgcSITETQVFhcQgiNXSBkTI0QlJyc6GxsrMUI2KSwsMXM1OCtMHRFSRDY5OiVFWU4ePwFibT/8QAGgEBAAMBAQEAAAAAAAAAAAAAAAMEBQIBBv/EAC0RAAICAQMBBQcFAAAAAAAAAAABAgMRBCExQRITUWGBBSJxkcHh8DJCUqGx/9oADAMBAAIRAxEAPwC8a8zT+noLOLpJ3wPkqOLMexR1/cOvFc2mdJx20Ek8hwsYye09QA7ycAd5rPGsOm5bydppTxPBV6kXqVe77zk1a02n715fBV1OpVS25JXpzandSEi3VYE6jgO/tJG6PADh21FLrWG8kJL3Uxz1dI4HuBwK82vhrWhTXDhGPO+yb3Z2mvZwTmWQEc8swP312rXWO8jIKXUwx1dI5H7pOD7qtHWnUdby1hmhAW5WJO4SgIMBuxuxvYeGCKemiZGZWUqykgqRggjmCOo1xVZC1cehJdXZS+fUnugtqlzGQLlVmTrYAI493mt4YHjVraD01BdxCWBwy8iORU9jDmD/APRkVmmvW1Y0/LZTrLGcjk6Z4OvWD39h6j7QYb9HGSzDZk1GtlF4nujSFK62jb5J4o5ozlJFDA+PUewjkR2iuzWQ1g2E8ilK67X8QJBlQEcCCy8PtoDsUrq/7Rh/to/31/1r9x3kTHCyIT2BlP8AnQHPSlKAUrglvI1OGkRT2FgD7s19hu43OFdWPPCsD91Ac1KUoBSlKAUpSgFKUoBSlKAUpSgFKUoBSlKAUpSgFKUoBSlKAUpSgFKUoBSuKa6RMB3Vc/OYD76/Md7ExAWRCTyAZSfdmgOelKUApSuCK8jZiqyIzDmAwJHiAeFAc9KUoCqdtOmDvQ2ingB0r95OVQezzjjvWqvr3der7ptIXT9QkKDwj8zh+7n215mi9HS3EqxQoWdjwH3knqA6zW9RFV1IwNRJ2WvHwOrXw1YOs+zSS3tklhcysi/rlx7S0Y5lR2Hjwz3VXxruu2NizFkdlUq3iSNN6H+LwfVp+EVFtoGo63imaEBblR4CUD5Ldjdjew8MESfRnxWL6pfwCoNs3186YJa3TfrcARyH/ifssf7Tv+V488atTTc4dDbtcGlCfUqOeFkZkdSrKSCpGCCOYI6jX4q8toGpC3imaEBblR4CQD5Ldjdjew8OVITwsjMjqVZSQykYII5gjtrWovjbHK5MfUaeVUsPgtTYtpglZrRj8H9angThx4Bt0+LmrPrP2zi+6LSVsc4Dkxnv3wQB+9un2VoGszWw7NufE1NFPtVYfTYVkfXGMHSN/kD41P1f8561xWSdb/SN/wCtXH5z1ULh43RL80e4U6Jfmj3CrO2F6Jt7i5u1uIIpgsSFRLGkgBLtkgMDg1Zus2zPR9zC6R28VvLg7kkKLHut1bwUAOvaD1csHBoCjtVdfL6xdSkzSRDnDKxZCOxc5MZ719oPKtJat6bivbaK5hJ3JBnB5qQcMrd4OR7KyPJGykqwwykqw7CDgj2Grp8ne/JS9tz8FGjlXxcMrfgX3mgIjtzQHS75AP6mL+Ku55PygaUlwAP91k/Ot66m3H0u/wBTF/FXc2AelJfVZPzregNB0pSgFKUoBSlKAUpXwGgPtKUoCGbUNbptG28MsMaOZJejIk3sAbjtkYI48KgWhts15Nc28LW9uFlljjJHSZAd1Ukedzwa9vyhviVr6x/Klqm9Vvj1l6zB+clAa5pSlAKUr5mgPtKUoBSlKAUr4DX2gFVrtP2iXGjbmKGKKJ1eLfJk38g77LgYI4cKsqqE8oP49ber/wAx6AkWz/ajdX19HbSQwojK7Epv581cjmxFWzWbNinpiH6Ev4DWk6AoryiVBubLIz+qk/GlRbY8gGmrLAA4y/4aapX5RHxmy+qk/GlRbZB6asvGX/DTUBpylK+A0BFdZ1NzeW1gXZYXikuJwpKmREaNFi3gcqpZ8tjiQuOs1DdXdFQXriJYII91ZS0trbm2ltXWTdgKzhvPLDeOB83J4HBnus2h5pJILq1ZVubfeAEmdyWN8dJE5HFc4UhsHBXlxNRyx0deqyfo1i1rKEeJp5riGSMK8hkzuJlpirFigITG8ckAkECHSbb57cmCW3WSSE9G8gON9k81mwOAyQTjvr5Vh22zHRiooe2WRwAGkfizkDi7HrYnie80oCj7iYu7OebMWPiTk1+7G8khkWWJyjocqw5j/UdRB4EVwUr6TCxg+Zy85L81G1xjvo91sJcIPPTqI+enavdzBOOwmKbSNQcb91aJ2mWJR73QfevtFVpZXckMiSxOUdDlWHMH/MdWORBq9tRdco76PdbCXCDz06iPnp2r2jmCfAnNtqlp5d5XwalVsdRHu7OT3NGfFYvql/AKqzZrqGZdy6ulxEMNHGf+J2M37HYPleHwrgAGMdVRvXTW2Kwi6mmYfq4/4m7EH28h1kVarJ7xhyy1bXDac+EfddNbYrGLJw0zj9XH2/tN2IPt5DuobSV/JPK80rbzucsfsAHYAMADsFNJaQlnleWVyzuckn7AB1AdQrrVqafTqpeZk6nUu1+R2tFT9HPDJ8yRG/dYH/KtOVlhuRrUsbZAPaKq+0F+l/Et+zntJfA/VZJ1v9I3/rVx+c9a2rJOt/pG/wDWrj856zTTLB8nj41e/VJ+NqvRiAMngBWWNR9cZdGSSyRRJIZVCkOWGN0k8MeNerrRtUv7yJof1cETjDiINvODzUuScKesADPLOCRQER0zcLJc3MifBkmkdfotIzD7CKtfydbZt6/lx5uIkB7SOkYj2Ar+9VW6C0JcXkoht4mkc88DzVHznbkq958Bk8K05qLqwmjrNLdTvNkvI/LfdsZPgAAo7lFAUhtx9Lv9TF/FXc2AelJfVZPzreuntx9Lv9TF/FXc2AelJfVZPzregJXt80jPCll0M0sW80ueikePOAmM7pGarzULT94+k7JHu7llaZQytPKwI48CC2CKnPlFfAsPpS/dHVa7PPSth9ev+dAasrM20HT14mlL1Eu7hFWUhVSaVVA3V4ABsAVpmsq7R/S1/wDXH8K0BZ2wHSU836f008su70O70sjyYz02cbxOM8OXYKnmvOtMejrVp3G8xO5HHnG+5zgZ6gACSewHmcCq58nTlpDxg/nV5XlA6RLX1vBnzYod/wDvSuwP2IvvNAQrWHW++vWLT3DlT/w0JSMDsCA4Pi2T3mvAiIBypAYda8CPaOIqZ7KNX4r3SSRzLvRRo0zIeT7pVQp7t5gSOsDHXWg9Laq2dxAYJLePcIwN1FUpw4FCB5pHURQFC6l7TryzkVZpHuLfOHSQl3Udsbk5yPmk4OMcM5F5a3X4bRN3PBJwNrJJHIhI5xFlZSOI6iDWWr22MUskTHLRu0ZPaUYqT7xV/wCxW4W50OYJQHWN5IGVuIKMA+6c813X3cdgxQFC3ulbiYBZriaUA5AklkcA4xkBmIBxkZ766sblSGUkMCCCCQQQcggjiCDxzVw7b9W7O1tLZ7e2ihZp90tGgUkdFIcEjqyAfZVWauwq95aI6hleeFWU8QQ0qAgjrBHCh6SvZlp27k0tZpJd3DozsCrzSsp/VSHipYg8QD7KvbXLWWLR9o9xIN4jzUTOC7nO6oPVyJJ6gCeOKWGqGj4ZFlhs4I5F+C6RqCMgg4IHYSKqjyhdIk3Fpb54JG0pHUS7FFPiAjfvHtoeEF1j10vr1yZrhwp5RRlkjA7N0HzvFsmo7Hug+bgEdnAj/SpXsz0Al7pGGGUZiAaR1+cEAwvgWK57s1oy/wBV7KaAwPaxdHjdCqiru8MAoQBuEdRGMUBn/U3aTe2Uih5Hnt8+dFIxcgdsbtxUjszunsGcjSGjr6OeKOaJt6ORQ6sOsMMjw8KyLpayMFxPATkwyvHnt3HK59uM+2r32B6QMmjniJ/qJmVfouFk/EzUB6207XkaNhUIA9xNno1PJQMbzvjqGQAOsnuOM8aZ09dXTFrm4klz1Mx3R4RjCKPACpFtf0gZtL3OTwi3IV7gqBj/AN7OfbXs7DtWYbq4nmnjEi24TcRhlS773nEcm3QvAHhls8wMAVpay7jb0bFWHykJUj2jiKtDZztTniljt72QywOQolc5eIngCzc3TPMtxGc5wMVZu0DU+2urKcCGMTJGzROqhWVlGQN4DO6SMEdh7QKzAOI7jQGkdtd7LFosvFI8bdLGN6NmRsEnIypBxWd72+mmIaaWSVgMAyO7kDngFiSBnqrS+pwi0joizNzGswMahhIAwLxEoSQeveU1Um23Q9va3kCW8KRK0O8VjUKCekYZIHXigIDa3UkTB4pHjccmjZkYZ54ZSDVr7CdLXE19Os1xNKogJAklkcA9IgyAzEA99RLZNo6G40pFFPGskZSQlHAYEhCRwPZWiNE6tWdqxe3toomYbpaNApIyDg46sge6gKh8oj4zZfVSfjSoDqRptbK+gunUusXSHdXGWLQyIoyeXnMOPUM1PvKI+M2X1Un40qCah6GjvNI21tKWEchbe3Tg4SJ3wD1ZK48CaA/WtWu95fSEzTFUPwYEYrGo7N0fDPe2T4DhXi6OvJIHEkEjROOTRkqfbjmO48DWrrTVaxjh6BLSEREYKlFO91ecSCWPecmsq6Xt1juLiNfgxyyIuePBZGUcevgKA03s41lN/YRzvgSgmOUDlvp1gdW8u62OrexUnqrfJ6P+4XPrJ/Jhq0qAUpSgMs0oRSvpT5gVZ+zDUp96O9n3kA86JASpbI+G3WExyHyuvhz49nGoXSbt1dL5nOOJh8Psdx83sHXzPDnNtdtbo7CLqeZx+rj/AIm7EH28h1kZ+o1Dk+6r5NHTadQXe2ElqsNp+pTyM95BvO2P1seSxwBjeTwHNfdVi2UzNBG5PnNGrE95UH76jmoWuiX0YV8JcKPOTqYfPTu7R1e4mjS51tzj05L90YWJQl14KGpVp7R9Qfh3Von7UsSj3ug7e1faO+q62arY2RyjEuplVLDDcjWpIR5q+A+6swW8O+6J85gvvOK1FVH2j+31+hf9ncS9PqKyTrf6Rv8A1q4/OetbVknW/wBI3/rVx+c9Zppnc1K1Pm0lJLHDJGhiUMTJvYIYkcMA9le5prZDpKCNpFEU4UZKwsxfA54RlG94AknqFez5PHxq9+qT8bVetAY5sL2SGRZYZGjdeKuhII9vWO7keutIbLNdTpG2YS4FxDgSY4Bgc7sgHVnBBHUQeoiqQ2n2Sw6XvUQYXfV8d8kaSN/3Ma9vYVdFNK7o5SwyKR4FHB9mD7z20BxbcfS7/UxfxV3NgHpSX1WT863rp7cfS7/UxfxV3NgHpSX1WT863oCQ+UV8Cw+lL90dVrs89K2H16/51ZXlFfAsPpS/dHVa7PPSth9ev+dAasrKu0f0tf8A1x/CtaqrKu0f0tf/AFx/CtAWJ5OnLSHjB/OqL7cvS7fUxfx1KPJ05aQ8YP51Rfbl6Xf6mL+OgPA1J1qk0bcNcRxrIzRtFuuSowzI2cgc/NHvqb/053X/AIOH/qP/AKVDNQdVDpK6a3E3Q7sTS7250md1413d3eX5+c56u+rA/oHb/wAxH/pv/noCo9I3ZlmmlIAMsjyEDkC7FiB3DNXh5PPxK69Y/lRV5f8AQO3/AJiP/Tf/AD1Ptnepv+zIJYjP03SSdJvdH0ePMVcY32zyznPXQEV8ob4la+sfypapvVb49ZeswfnJVyeUN8StfWP5UtU3qt8esvWYPzkoDXNZ529+lE9Wj/MmrQ1Z529+lU9Wj/MmoD8bB/Sp9Xk/HFWiaztsH9Kn1eT8cVaJoDJuu/pK/wDWZvzGq1fJ2+L3v1qfliqq139JX/rM35jVavk7f1F79an5YoCsNoXpS/8Ar3qzPJ2/qr76cf4Wqs9oXpS/+vf76szydv6q++nH+FqAtfSf9TL9Bvwmscw/BXwH3VsbSf8AUy/Qb8JrHMPwV8B91AaY2L+hrXxm/wARLVd+UH8etvV/5j1Ymxb0Na+M3+Ilqu/KD+PW3q/8x6A8fYp6Yh+hL+A1pOs2bFPTEP0JfwGtJ0BRnlEfGbL6qT8aVFtkHpqy8Zf8NNUp8oj4zZfVSfjSotsg9NWXjL/hpqA05WQtYvjl36xN+a9a9rIWsXxy79Ym/NegLq8nr4hc+sn8mGrTqrPJ6+IXPrJ/Jhq06AUpSgM16zWpivLmPGN2V8eG8Sv2Yr5q7eQw3MUk8XSxqcsn3HHJsHjungcYqVbYdF9HerMB5s6A5/aTCt/27nvNQSt+tqyteaPnrU67X5MvnWfXu3t7ZJYmWV5VzEoPDHLefrVQeGOBJBHUcUdpK/knkeWVy7uckn7h2AcgByrr18Nc0aeNXHJ1fqZWvfg0zo34rF9Uv4BVM7NNVZrmZLgM0UUTA9IvAsR8lPuJ5YOKujRIzbwj/lp+EV1NKaRttH2oZsJHGAqIoGSccFQdZ/8AcnrNZddso9qMVuzXsqjJxlJ7I5tP6ahtIWmmbCjgAPhMepVHWT/qTgCs7aZvxPPLMI1jEjFtxOQ/1PWT1kk4HKu3rRrFNezGWU4A4JGD5qDsHaT1t1+AAHkVo6XT90svlmXqtT3rwuEezqXadLpC0T/mqx8EO+fsU1o2qc2M6L37mW4I82JN0fSfs8FDfvCrjqlrp5sx4F/QQxXnxFZJ1v8ASN/61cfnPWtqyTrf6Rv/AFq4/OeqRdLB8nj41e/VJ+NqvQmsjaC1gurNne1mMTOArEBDkA5A85T113NK66aRuUMc15K6HgVG6gYdjBFXeHceFAfraBpVLrSd5PGco7gKRyYRosYYdx3cjuIqRbCbUvpXexwjgkYnxKKPvPuNV6BkgAZJ4ADiSTyAHWa0Zsd1PextnlmXdnuN0sp5oig7iH9rizH6QHyaArDbj6Xf6mL+Ku5sA9KS+qyfnW9dPbj6Xf6mL+Ku5sA9KS+qyfnW9ASHyivgWH0pfujqtdnnpWw+vX/OrT8oa0Y21pKB5scrK3d0icCe7K49oqk9H3rwyxTRnDxOrqefFSCMjrHaOygNi1lXaP6Wv/rj+FalOldtd9JFuRxQwMRxkBLkd6huCnx3qr3SccyyuLgOJjhn6XO+d9Q4LZ45KkHjx40Bbvk6ctIeMH86o3t2iI0tn50EZH70i/eKknk6ctIeMH86u9t71caWGK9jXJgysoHPo2IIbwVufYHJ5A0BEtgTgaUkBPO2kA8elgP3A1oWsgaF0rLazx3EDbskZyCRkHIwQw61IJBHf1HjU/0rtpvZYWjjhihdhgyqzMRnmUU43T2Ek4oDraX2raTW4uFjnTo1lkVP1UZ80OwXjjjwxxqz9kOsF1fWcs104ZhMUUhVXzQkZ5AcfOJ91ZuhiJKoilmYhVVRkkk4AA6yTwxWqtQNXzY6Pt7dsb4BaTHz3JZgD1gE7oPYooCF+UN8StfWP5UtU3qt8esvWYPzkq8dvWj3k0asijIgmWRvolXQn2FlPhms+KxBBBIIIIIOCCOIIPUQeugNl1n3b/ERpOJscGtkwe9ZZsj7R769PZ/tO0hc31pazGJkkJVmEZVzuxu2cht3OQOS17+3fVxp7WO6jXLWu9vgf2TY3m790qp7gWPVQED2FygaWAJ+FBIo7zmNse4E+ytGVj3RWkZbeaOeFt2SNt5W59xBHWCCQR1gmrEvttl68JRIIYpCMdKpZsd6oeAPZktjvoCEa5SBtI3zDkbmbH/Varc8neI/ot43UZwP3YkJ+8VRqgkgDLMxwBxJJJ95JPvzWotmmrrWOjoYXGJWzJL3O/HHfujdXP7NAZ/2kxFdLX4P9qT+8qsPsNWL5Osw3b9OsGJvYRIP8q8zb1q2yXKXyLmOZQkhHyZF4KW7mTAHfH3ioHqnrNPo+46eAjJG66Nkq688HHHIPEEcR4Eggam01MqW07scKsTsSeoBCSfdWPYh5o8BVha27V7u9t2txFHBG4xIVZnZh83JACqesYJI4Z55heiNGS3M8dvCu9JK26o6h2sexQMknsFAaO2OwldDWYPWJG9jzSMv2EVW/lB/Hrb1f+Y9XfojR6W8EMCfBiRY18FUDJ7+FU75Q+j2EtncY8wq0RPYwO+oPiC/7poCNbFPTEH0JfwGtJ1j3ROkpbaaOeF9ySM5VsA8wQQQeBBBII7DV37J9frzSF1LFcCLdSLfHRoynO+o45Y8ME0BH/KI+M2X1Un40qLbIPTVl4y/4aapT5RHxmy+qk/GlRbZB6asvGX/AA01AacrIWsXxy79Ym/Nete1kLWL45d+sTfmvQF1eT18QufWT+TDVp1Vnk9fELn1k/kw1adAKUpQEd181e/TbRo1x0qHfjP7Q+T4MMjxIPVWfHQqSpBBBIIIwQRwII6iDWpagevmz9bome3ISf5QPBZPE/Jfv6+vtF7SalQ92XBQ1mmdnvR5KVr4a7ektGzW77k0bRt2MMZ7weTDvGRXUrWTT3RkNNPDNE3GnIbOximmbAEaAKPhO24MKo6z93M8Ko7WfWKa9mMspwBwRAfNQdg7T2t1+AAHDpvTU106tK3BFCIo+CqgAcB2nGSevwAA86q2n0yr958lrU6p2e6uBX7ghZ2VEUszEKqjmSTgAd+a7OitFT3L7kETSN17o4D6TclHeSKuTUPUNLPE0xD3BHDHwYweYXtY9bdnAdee79RGpb8+BxRppWvy8T2tTNAiytI4eG+fPkI63bGfEAYUdyivcpSsOUnJts3oxUUkhVa6U2NWc880zXFyGmkeQhTFgF2LEDMZOMmrKpXJ6VX/AEG2X/irr3w//wA6/SbDbHPG5uj/AHoR/Kq0qUBF9WtQNH2TB4YAZBylkJkcfRJ4IfogVKKUoCC63bMLbSFybmWedGKqmIzHjC5x8JCc8a5dS9m1vo24aeKaZ2aMx4kMeMMyMT5qA5yo+2prSgOnpfRkVzDJBOgeOQYZT7wQeYIOCCOIIBqprvYSC56K/Kp1CSEOw8WV1B/dFXLSgIFqhspsrJ1lctcTLxVpAAqEdaIOAPeSSOrFfjWfZRa3t1LdSTzo8u7lUMW6N1FQYyhPJR11YFKAiuo2o0OjOn6GWWTptzPSbnDc38Y3VHPePPsFSllBBBGQeBBr7SgK01i2M2U7M9vI9sx47qgPHnuQ4K+AYDsArwY9hDZ87SAx3W+D9spx9tXTSgIfqfs4srBhIitLMOUsuCVyMHcAAVOGRkDOCRmphSlAfieFXVkdQysCrKwBBBGCCDwII6qqzTexC2kctbXDwAnO4yiVB3L5ysB4satalAVZqfshNneQ3TXok6IkhBDuZyjLxbpDjn2VaZpSgK31j2OWNwzSQM1qx4lYwrR57ejPwfBSB3VHU2ENnjpAY7rc5/O4VdVKAhWp+zOxsHEoDTTDlJKQd36CgBVPfgtxPHFTWlKA4by0jljaOVFdHGGVgCCOwg1V+mdh9q7Fra5kgz8hwJlHcMlX97GrWpQFM22wjzv1mkMr2JBun3mRgPcasPVHUqz0cp6BCXYYaVzvOw7M4AUdygDhUjpQCulpnRMN1C8E8YeN+anPsII4gg8QRxFd2lAU/pHYVGWJgvXRfmyxCQjwZWTh4g1IdnWzc6MmkmN10xePo90RdGB5wbOd9s8u6p/SgIhrvs/g0m8TzSyoYlKjoynEMQTneU9ledqxsotbK6iuo553eLewrmPdO8jIc4QHkx66sClAKrK/2LWcssspubkGR2cgGLALsWOMx5xk1ZtKAjupOqMWjYZIYpJHDyGQmTdzkqq4G6oGMKKkVKUApSlAKUpQHDdWqSKUkRXU81dQwPsPCo9d6gaNkOTbBT+wzoPcrAfZUnpXUZyj+l4OZQjLlZId/Rno3+yf/qP/AK127TUHRsZyLVWP7bPIPczEfZUmpXbusf7n8zlU1riK+RxW9ukahURUUclUBQPADhXLSlREgpSlAKUpQClKUApSlAKUpQClKUApSlAKUpQClKUApSlAKUpQClKUApSlAK8XW3WJLG3MzjeJO6iA43mOSBnqGAST3V7VQPa/oiWa1jeNS3QsWZV4ndIwWx144ewk9VS0xjKaUuCO6UowbjyeR/8AlWnOh/Shax9Bjf8Ag/J57270m/jHHOMY48qmup2syX8HSKN11O66ZzunnwPWpHI+PZXg6n7QrWaOOGYiGUKF874DYGMq3IZ7GxzxxqW6J0Nb2ylYIUjBxndHFsZxvNzbGTzPXUt2EnGUcPoQ05eJRlldSvNb9o91bXk8EMcBSMgAushOSik5IcDmSOXVVnW0u8iN85QfeM1RN5F08GlrrmP0iMqe5pJMj3MtWHpXT5t9CQyg/rJIIkTHPfeMZI7wN5v7tSXUrEVFb8f0jim55k5Pbn+2R7TG026F1JFbRwtH0nRxl1kJYjCk5EgBBbiOHIirYFUlDoXo9I6Ls/lRiOSQcPhlmlcd+FCr4KKszX3Tf6JZSyA4kb9XH9Js8R9EZb+7XN9cW4RguT2iySU5TfBFLjaRN/tEW8aRG3M6w75V94jeVXIIfd55I4csVZlUbrHog2VjouTGJN55X7d5uiZQe8KoHiDVx6cvOitZ5R8iJ3HsUkV5fCOI9jzXyOqJyzLt+T+ZXmj9edK3UkwtLaCVY254YEKS25kmZQSQOrsrvaN19uY7qO20harE0hADJkAbxwpwWYMueGQ3DjXmbI9J2tvBOZp4o3eQDDsFJVFGDg9WWb3GuprXpFdJ6TtYrXLrGQC4BHywXbj8lQOfWc46szuuLm4dn3V1IFZJQU+1u+hLdZ9N6WiuHW1tEeFQMO4Jyd0FuUi8By5dRqOaJ170vchjBawSBcbxCScM5xzmFWDrfddFY3T5wRE+PEqQv2kVGdjVru2Luf8AiSsR4Kqr94aoYSj3Tk4rbCJZxl3qipPfLJVq5cXEltG91Gscx3t5FBAHnELzZvk4PPrr06Uqo3l5LaWFgUpSvD0UpSgFKUoBSlKAUpSgFKUoBSlKAUpSgFKUoBSlKAUpSgFKUoBSlKAUpSgFKUoBSlKAUpSgFKUoBXhnWu2/TRZbzdN9EhQdzfAyeZK8RjNe5UA2nasI6fpyOY5oQMlflbpyvEEFWB5MP8hiWmMZSxL8ZFbKUY5j+I5toWqFrJbT3CoI5o0aTeTgG3QSQw5EnlnnnHHqrp7O9MSDQ9xI5JFt0gQnnurErgewkgd2B1VB7PS97pGSOzmu23HIHwV6uW8F3S/HjxPVVl6x6IS00NLbwkgBVUseJO/IocnvOT4eAq3OLhFVTeW2vRFSElOTtgsJJ+rIloPR3/65dn57mQeEbRj70Pvr9aosb+fR8XOGwi3354Mm9hR38kPsftqVaPsFXQLRA8DbSHOOtldiceJpsq0SkNlvg5aZ2LHGOCkqo8Bgn+8a8lauzN9cvH+f4exqfagumN/z4ngau4n1iupf7IPg96BIf9a620G4nvtIpa20Yl/RhvFCVCs2VL72WAKgbq8+ZYdddrZupj/2ldEhn3Q+MY4npXI59ZAr0tk+jcLc3LtvyyybrMRjkA5PizNk+ArqUlCTl/FJI8jFzio/ybbIltAn0rJBGb63jjjV8KyFSd4q3A4lbhgHq6qmOt2ks6BWTPGaKEfv7hYe7eru7UrQSaPYZxh0IOM9ePuJqJ6yRs+hdHx72MNzxz3BIo4Z/wDuK8hJTUHjGJfc9nFwc985j9jt6tah20+i1kaL/eZI3ZX35Bgkt0Z3QwXgN3qr7sRuEMdym6okVlbewN4qwwFzzIBUnH7VT/QFuI7W3jHJIkXxwgGar3U6z/R9NXKq3mOZV3cYwN7fHX1Yx7TXHeOyNib80dd0q5VtLyZ7u1y63NGuv9q6J7jv/ctens+tej0baL2pv/8AUJf+Ko5tjjLxWyZwN535Z4qoA/EantjAEijQckVVHgAAKik8URXi2/oSxWbpPwSRz0pSq5YFKUoD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pic>
        <p:nvPicPr>
          <p:cNvPr id="9227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5925" y="5607050"/>
            <a:ext cx="1150938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0" descr="9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8" descr="assa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5250" y="6524625"/>
            <a:ext cx="1196975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9" descr="entr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1150" y="982663"/>
            <a:ext cx="1766888" cy="113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5" name="Rectangle 14"/>
          <p:cNvSpPr>
            <a:spLocks noChangeArrowheads="1"/>
          </p:cNvSpPr>
          <p:nvPr/>
        </p:nvSpPr>
        <p:spPr bwMode="auto">
          <a:xfrm>
            <a:off x="0" y="0"/>
            <a:ext cx="38100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3600" baseline="10000"/>
              <a:t>| </a:t>
            </a:r>
            <a:r>
              <a:rPr lang="cs-CZ" altLang="cs-CZ" sz="3600" b="1" baseline="10000"/>
              <a:t>Mějte to pod kontrolou</a:t>
            </a:r>
            <a:r>
              <a:rPr lang="cs-CZ" altLang="cs-CZ" sz="3600" baseline="10000"/>
              <a:t> |</a:t>
            </a:r>
            <a:endParaRPr lang="cs-CZ" altLang="cs-CZ" sz="2400" b="1"/>
          </a:p>
        </p:txBody>
      </p:sp>
      <p:pic>
        <p:nvPicPr>
          <p:cNvPr id="10246" name="Picture 16" descr="control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8038" y="217488"/>
            <a:ext cx="2163762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7" name="Rectangle 18"/>
          <p:cNvSpPr>
            <a:spLocks noChangeArrowheads="1"/>
          </p:cNvSpPr>
          <p:nvPr/>
        </p:nvSpPr>
        <p:spPr bwMode="auto">
          <a:xfrm>
            <a:off x="4011613" y="2354263"/>
            <a:ext cx="3505200" cy="206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solidFill>
                  <a:srgbClr val="000000"/>
                </a:solidFill>
              </a:rPr>
              <a:t>NÁSTĚNNÁ ČTEČKA OTISKU PRSTŮ PODPORUJE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solidFill>
                  <a:srgbClr val="000000"/>
                </a:solidFill>
              </a:rPr>
              <a:t>AŽ </a:t>
            </a:r>
            <a:r>
              <a:rPr lang="cs-CZ" altLang="cs-CZ" sz="2800" b="1">
                <a:solidFill>
                  <a:srgbClr val="000000"/>
                </a:solidFill>
              </a:rPr>
              <a:t>20 RŮZNÝCH</a:t>
            </a:r>
            <a:endParaRPr lang="cs-CZ" altLang="cs-CZ" sz="280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 b="1">
                <a:solidFill>
                  <a:srgbClr val="000000"/>
                </a:solidFill>
              </a:rPr>
              <a:t>UŽIVATEL</a:t>
            </a:r>
            <a:r>
              <a:rPr lang="cs-CZ" altLang="cs-CZ" sz="2800" b="1">
                <a:solidFill>
                  <a:srgbClr val="000000"/>
                </a:solidFill>
                <a:latin typeface="Arial-BoldMT"/>
              </a:rPr>
              <a:t>Ů</a:t>
            </a:r>
            <a:endParaRPr lang="cs-CZ" altLang="cs-CZ" sz="2800" b="1">
              <a:solidFill>
                <a:srgbClr val="000000"/>
              </a:solidFill>
              <a:latin typeface="ArialMT"/>
            </a:endParaRPr>
          </a:p>
        </p:txBody>
      </p:sp>
      <p:sp>
        <p:nvSpPr>
          <p:cNvPr id="10248" name="Rectangle 15"/>
          <p:cNvSpPr>
            <a:spLocks noChangeArrowheads="1"/>
          </p:cNvSpPr>
          <p:nvPr/>
        </p:nvSpPr>
        <p:spPr bwMode="auto">
          <a:xfrm>
            <a:off x="5262563" y="4516438"/>
            <a:ext cx="2960687" cy="1503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ts val="2200"/>
              </a:lnSpc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cs-CZ" altLang="cs-CZ" sz="2000"/>
              <a:t>Jednoduché přidávání, změny či odebírání uživatelů, možnost nastavení časových oken</a:t>
            </a:r>
          </a:p>
        </p:txBody>
      </p:sp>
      <p:pic>
        <p:nvPicPr>
          <p:cNvPr id="10249" name="Picture 28" descr="fingerprint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0838" y="4578350"/>
            <a:ext cx="749300" cy="81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50" name="Rectangle 29"/>
          <p:cNvSpPr>
            <a:spLocks noChangeArrowheads="1"/>
          </p:cNvSpPr>
          <p:nvPr/>
        </p:nvSpPr>
        <p:spPr bwMode="auto">
          <a:xfrm>
            <a:off x="4138613" y="5391150"/>
            <a:ext cx="11239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000"/>
              <a:t>Nástěnná čtečka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000"/>
              <a:t>otisků prstů</a:t>
            </a:r>
          </a:p>
        </p:txBody>
      </p:sp>
      <p:pic>
        <p:nvPicPr>
          <p:cNvPr id="10251" name="Picture 12" descr="C:\Users\zupancicev\Documents\EVA\Fotky\ENTR\Čtečka prstů FAB ENTR_web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4850" y="1550988"/>
            <a:ext cx="1857375" cy="2789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Motiv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1667</TotalTime>
  <Words>771</Words>
  <Application>Microsoft Office PowerPoint</Application>
  <PresentationFormat>Předvádění na obrazovce (4:3)</PresentationFormat>
  <Paragraphs>182</Paragraphs>
  <Slides>19</Slides>
  <Notes>19</Notes>
  <HiddenSlides>0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19</vt:i4>
      </vt:variant>
    </vt:vector>
  </HeadingPairs>
  <TitlesOfParts>
    <vt:vector size="26" baseType="lpstr">
      <vt:lpstr>Arial</vt:lpstr>
      <vt:lpstr>Calibri</vt:lpstr>
      <vt:lpstr>Times New Roman</vt:lpstr>
      <vt:lpstr>ArialMT</vt:lpstr>
      <vt:lpstr>Arial-BoldMT</vt:lpstr>
      <vt:lpstr>Calibri-Bold</vt:lpstr>
      <vt:lpstr>Office Theme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Alie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Alie</dc:creator>
  <cp:lastModifiedBy>Windows User</cp:lastModifiedBy>
  <cp:revision>151</cp:revision>
  <dcterms:created xsi:type="dcterms:W3CDTF">2014-10-30T07:51:01Z</dcterms:created>
  <dcterms:modified xsi:type="dcterms:W3CDTF">2016-03-11T12:42:16Z</dcterms:modified>
</cp:coreProperties>
</file>